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0" r:id="rId9"/>
    <p:sldId id="274" r:id="rId10"/>
    <p:sldId id="286" r:id="rId11"/>
    <p:sldId id="287" r:id="rId12"/>
    <p:sldId id="291" r:id="rId13"/>
    <p:sldId id="292" r:id="rId14"/>
    <p:sldId id="271" r:id="rId15"/>
    <p:sldId id="272" r:id="rId16"/>
    <p:sldId id="273" r:id="rId17"/>
    <p:sldId id="289" r:id="rId18"/>
    <p:sldId id="275" r:id="rId19"/>
    <p:sldId id="288" r:id="rId20"/>
    <p:sldId id="276" r:id="rId21"/>
    <p:sldId id="277" r:id="rId22"/>
    <p:sldId id="293" r:id="rId23"/>
    <p:sldId id="294" r:id="rId24"/>
    <p:sldId id="296" r:id="rId25"/>
    <p:sldId id="295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2B0"/>
    <a:srgbClr val="D4F6F0"/>
    <a:srgbClr val="96C2BB"/>
    <a:srgbClr val="C8B2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9EC1-FA85-441B-B9B9-732FE8683EBD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0C75B-3283-45DA-AB2F-0332C2B21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5C1B1-CA1A-4F43-85A2-2EE68F9B096A}" type="slidenum">
              <a:rPr lang="en-US"/>
              <a:pPr/>
              <a:t>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1CA4F-20F2-46FB-87FB-BBCE30845D9F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01F7C-9516-4267-BC72-3E2E87565307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2CAB1-DC00-4219-A074-3648EC8F1B6D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5674F-9F58-4A8D-8929-257E6986656B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C7214-FDC9-44E2-BADA-4438BCE5162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22992-F9E6-4EE0-8E4C-C4D5910901EE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A992-81EC-4150-9941-F55AB3E06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E8172-5BBC-40CC-B222-529AA0E1E336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B1441-A753-4135-846C-E02C57403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C7337-7640-4AC9-B9D4-4261984929E8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089B-B65E-4997-A532-2951DDFB9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100A6-8F42-4445-8429-7D397378E6E8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10754-52CE-4338-A89A-D276E4498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C608D-0041-40C3-A019-3C1801084D94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5A608-350F-4D16-9E4F-2F9E74A53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F0158-B637-42A5-927D-53CE561042BC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5036C-D3B4-454E-8C1A-97BBA5CFA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D7172-DB84-4C55-9A68-3F136658DC26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805C4-CDB3-47A9-9C2D-4AB58D23D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F432E-7F7D-420A-A5AB-686E111D29FF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719CD-1CFF-4F2A-B302-D39E4FB0F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9FAA6-CBEE-407F-84F1-2FD14F857745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DAE6F-DD80-4DEA-BB99-01885F730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E19E4-B225-403A-8440-63923EE6D798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B29EE-D830-44CB-81F0-A2DC2C447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43E79-D6BA-4712-B653-3E250BEE2DF5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7C24-639A-490F-9A76-665B7D510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BCC972AD-17B0-4FBA-90CB-7DF4E8906C94}" type="datetime1">
              <a:rPr lang="en-US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B91E0D4F-5ED5-41BC-B623-7AD9608395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SRI/Projects/ACTIVE/Hal/Docs/videos/siri-v24/siri-alpha.wmv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../../SRI/Projects/ACTIVE/Hal/Docs/videos/siri-v24/siri-alpha.wm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../../../SRI/Projects/ACTIVE/Hal/Docs/videos/siri-v24/siri-alpha.wmv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hyperlink" Target="../../../SRI/Projects/ACTIVE/Hal/Docs/videos/siri-v24/siri-alpha.wmv" TargetMode="Externa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SRI/Projects/ACTIVE/Hal/Docs/videos/siri-v24/siri-alpha.wmv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../../SRI/Projects/ACTIVE/Hal/Docs/videos/siri-v24/siri-alpha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png"/><Relationship Id="rId20" Type="http://schemas.openxmlformats.org/officeDocument/2006/relationships/hyperlink" Target="../../../SRI/Projects/ACTIVE/Hal/Docs/videos/siri-v24/siri-alpha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hyperlink" Target="../../../SRI/Projects/ACTIVE/Hal/Docs/videos/siri-v24/siri-alpha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../../SRI/Projects/ACTIVE/Hal/Docs/videos/siri-v24/siri-alpha.wm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SRI/CALO/Videos/Y4Videos/CALO_Express_1-2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bhub.com:41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../../../SRI/Projects/ACTIVE/Hal/Docs/videos/siri-v24/siri-alpha.wm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.xls"/><Relationship Id="rId3" Type="http://schemas.openxmlformats.org/officeDocument/2006/relationships/hyperlink" Target="file:///C:\WINDOWS\system32\Rewards%20At%20Home.scr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wmf"/><Relationship Id="rId4" Type="http://schemas.openxmlformats.org/officeDocument/2006/relationships/image" Target="../media/image12.jpeg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</a:rPr>
              <a:t>Internet &amp; Mobile Marketing: 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dirty="0" smtClean="0">
                <a:ea typeface="ＭＳ Ｐゴシック" pitchFamily="-111" charset="-128"/>
              </a:rPr>
              <a:t>Stories from an Entrepreneur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898989"/>
                </a:solidFill>
                <a:ea typeface="ＭＳ Ｐゴシック" pitchFamily="-111" charset="-128"/>
              </a:rPr>
              <a:t>Adam Cheyer</a:t>
            </a:r>
          </a:p>
          <a:p>
            <a:pPr eaLnBrk="1" hangingPunct="1"/>
            <a:r>
              <a:rPr lang="en-US" sz="2800" dirty="0" smtClean="0">
                <a:solidFill>
                  <a:srgbClr val="898989"/>
                </a:solidFill>
                <a:ea typeface="ＭＳ Ｐゴシック" pitchFamily="-111" charset="-128"/>
              </a:rPr>
              <a:t>April 2010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8077200" cy="13716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400"/>
              <a:t>Connects people and nonprofits worldwide, and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US" sz="240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sz="2400"/>
              <a:t>Empowers them to magnify their social impact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92100" y="21971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effectLst/>
              </a:rPr>
              <a:t>Change.org aims to transform the $220 billion market for philanthropy and political activism by creating an online network that: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4191000"/>
          </a:xfrm>
        </p:spPr>
        <p:txBody>
          <a:bodyPr/>
          <a:lstStyle/>
          <a:p>
            <a:r>
              <a:rPr lang="en-US" sz="2400" dirty="0"/>
              <a:t>Traditional means of fundraising &amp; engagement are broken</a:t>
            </a:r>
          </a:p>
          <a:p>
            <a:pPr lvl="1"/>
            <a:r>
              <a:rPr lang="en-US" sz="2000" dirty="0"/>
              <a:t>Difficulty Attracting Donors: 0.25% - 2% response rates to solicitations</a:t>
            </a:r>
          </a:p>
          <a:p>
            <a:pPr lvl="1"/>
            <a:r>
              <a:rPr lang="en-US" sz="2000" dirty="0"/>
              <a:t>Difficulty Retaining Donors: 20% of new donors remain supporters after 2 years</a:t>
            </a:r>
          </a:p>
          <a:p>
            <a:endParaRPr lang="en-US" sz="1600" dirty="0"/>
          </a:p>
          <a:p>
            <a:r>
              <a:rPr lang="en-US" sz="2400" dirty="0"/>
              <a:t>Donors complain about bad giving experience</a:t>
            </a:r>
          </a:p>
          <a:p>
            <a:pPr lvl="1"/>
            <a:r>
              <a:rPr lang="en-US" sz="2000" dirty="0"/>
              <a:t>Impersonal</a:t>
            </a:r>
          </a:p>
          <a:p>
            <a:pPr lvl="1"/>
            <a:r>
              <a:rPr lang="en-US" sz="2000" dirty="0"/>
              <a:t>Aggressive solicitations</a:t>
            </a:r>
          </a:p>
          <a:p>
            <a:pPr lvl="1"/>
            <a:r>
              <a:rPr lang="en-US" sz="2000" dirty="0"/>
              <a:t>No sense of real impact</a:t>
            </a:r>
          </a:p>
          <a:p>
            <a:pPr lvl="1"/>
            <a:r>
              <a:rPr lang="en-US" sz="2000" dirty="0"/>
              <a:t>Treated as a cash machine instead of a valued member of a community</a:t>
            </a:r>
          </a:p>
          <a:p>
            <a:pPr lvl="1">
              <a:buFontTx/>
              <a:buNone/>
            </a:pPr>
            <a:endParaRPr lang="en-US" sz="1600" dirty="0"/>
          </a:p>
          <a:p>
            <a:r>
              <a:rPr lang="en-US" sz="2400" dirty="0"/>
              <a:t>The consequence: fundraising expenses rose to</a:t>
            </a:r>
            <a:r>
              <a:rPr lang="en-US" sz="2400" b="1" dirty="0"/>
              <a:t> $50 billion</a:t>
            </a:r>
            <a:r>
              <a:rPr lang="en-US" sz="2400" dirty="0"/>
              <a:t> in ’06 while millions remained inactive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104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Marketing &amp; Distribution </a:t>
            </a:r>
            <a:r>
              <a:rPr lang="en-US" sz="2000" dirty="0">
                <a:solidFill>
                  <a:schemeClr val="bg1"/>
                </a:solidFill>
              </a:rPr>
              <a:t>(to nonprofits)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6248400" cy="4038600"/>
          </a:xfrm>
          <a:noFill/>
          <a:ln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400" dirty="0"/>
              <a:t>Partner Channels</a:t>
            </a:r>
          </a:p>
          <a:p>
            <a:pPr lvl="1"/>
            <a:r>
              <a:rPr lang="en-US" sz="2400" dirty="0"/>
              <a:t>Nonprofit Software Vendors</a:t>
            </a:r>
          </a:p>
          <a:p>
            <a:pPr lvl="2"/>
            <a:r>
              <a:rPr lang="en-US" sz="2000" dirty="0"/>
              <a:t>Network for Good (10,000 clients)</a:t>
            </a:r>
          </a:p>
          <a:p>
            <a:pPr lvl="2"/>
            <a:r>
              <a:rPr lang="en-US" sz="2000" dirty="0"/>
              <a:t>Democracy in Action (500 clients)</a:t>
            </a:r>
          </a:p>
          <a:p>
            <a:pPr lvl="2"/>
            <a:r>
              <a:rPr lang="en-US" sz="2000" dirty="0"/>
              <a:t>Others: </a:t>
            </a:r>
            <a:r>
              <a:rPr lang="en-US" sz="2000" dirty="0" err="1"/>
              <a:t>Convio</a:t>
            </a:r>
            <a:r>
              <a:rPr lang="en-US" sz="2000" dirty="0"/>
              <a:t>, </a:t>
            </a:r>
            <a:r>
              <a:rPr lang="en-US" sz="2000" dirty="0" err="1"/>
              <a:t>Kintera</a:t>
            </a:r>
            <a:r>
              <a:rPr lang="en-US" sz="2000" dirty="0"/>
              <a:t>, Capitol Advantage, </a:t>
            </a:r>
            <a:r>
              <a:rPr lang="en-US" sz="2000" dirty="0" err="1"/>
              <a:t>Salesforce</a:t>
            </a:r>
            <a:r>
              <a:rPr lang="en-US" sz="2000" dirty="0"/>
              <a:t> Foundation, </a:t>
            </a:r>
            <a:r>
              <a:rPr lang="en-US" sz="2000" dirty="0" err="1"/>
              <a:t>Blackbaud</a:t>
            </a:r>
            <a:endParaRPr lang="en-US" sz="2000" dirty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Other Nonprofit Service Providers</a:t>
            </a:r>
          </a:p>
          <a:p>
            <a:pPr lvl="2"/>
            <a:r>
              <a:rPr lang="en-US" sz="2000" dirty="0" err="1"/>
              <a:t>GuideStar</a:t>
            </a:r>
            <a:r>
              <a:rPr lang="en-US" sz="2000" dirty="0"/>
              <a:t> (150,000 nonprofits)</a:t>
            </a:r>
          </a:p>
          <a:p>
            <a:pPr lvl="2"/>
            <a:r>
              <a:rPr lang="en-US" sz="2000" dirty="0"/>
              <a:t>Idealist.org (60,000 nonprofits)</a:t>
            </a:r>
          </a:p>
          <a:p>
            <a:pPr lvl="2"/>
            <a:r>
              <a:rPr lang="en-US" sz="2000" dirty="0" err="1"/>
              <a:t>VolunteerMatch</a:t>
            </a:r>
            <a:r>
              <a:rPr lang="en-US" sz="2000" dirty="0"/>
              <a:t> (40,000 nonprofits)</a:t>
            </a:r>
          </a:p>
          <a:p>
            <a:pPr lvl="2"/>
            <a:r>
              <a:rPr lang="en-US" sz="2000" dirty="0"/>
              <a:t>Others: Craigslist Foundation, Nonprofit Congress</a:t>
            </a:r>
          </a:p>
          <a:p>
            <a:pPr lvl="2">
              <a:buFontTx/>
              <a:buNone/>
            </a:pPr>
            <a:endParaRPr lang="en-US" sz="2000" dirty="0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/>
          <a:srcRect l="1799" r="41394" b="41879"/>
          <a:stretch>
            <a:fillRect/>
          </a:stretch>
        </p:blipFill>
        <p:spPr bwMode="auto">
          <a:xfrm>
            <a:off x="6136534" y="1524000"/>
            <a:ext cx="2778866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8580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Marketing &amp; Distribution </a:t>
            </a:r>
            <a:r>
              <a:rPr lang="en-US" sz="2000" dirty="0">
                <a:solidFill>
                  <a:schemeClr val="bg1"/>
                </a:solidFill>
              </a:rPr>
              <a:t>(to donors)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6019800" cy="4038600"/>
          </a:xfrm>
          <a:noFill/>
          <a:ln/>
        </p:spPr>
        <p:txBody>
          <a:bodyPr/>
          <a:lstStyle/>
          <a:p>
            <a:r>
              <a:rPr lang="en-US" sz="2400" dirty="0"/>
              <a:t>Via Nonprofit Users</a:t>
            </a:r>
          </a:p>
          <a:p>
            <a:pPr lvl="1"/>
            <a:r>
              <a:rPr lang="en-US" sz="1600" dirty="0"/>
              <a:t>Many nonprofits: tens-hundreds of thousands of emails</a:t>
            </a:r>
          </a:p>
          <a:p>
            <a:pPr lvl="1"/>
            <a:r>
              <a:rPr lang="en-US" sz="1600" dirty="0"/>
              <a:t>DIA clients alone: 20,000,000 unique email addresses</a:t>
            </a:r>
          </a:p>
          <a:p>
            <a:endParaRPr lang="en-US" sz="1600" dirty="0"/>
          </a:p>
          <a:p>
            <a:r>
              <a:rPr lang="en-US" sz="2400" dirty="0"/>
              <a:t>Viral (peer-to-peer)</a:t>
            </a:r>
          </a:p>
          <a:p>
            <a:pPr lvl="1"/>
            <a:r>
              <a:rPr lang="en-US" sz="1600" dirty="0"/>
              <a:t>Users compete to raise the money and recruit friends</a:t>
            </a:r>
          </a:p>
          <a:p>
            <a:pPr lvl="1"/>
            <a:r>
              <a:rPr lang="en-US" sz="1600" dirty="0"/>
              <a:t>Mimic strategy of successful nonprofits: petitions</a:t>
            </a:r>
          </a:p>
          <a:p>
            <a:pPr lvl="1"/>
            <a:endParaRPr lang="en-US" sz="1400" dirty="0"/>
          </a:p>
          <a:p>
            <a:r>
              <a:rPr lang="en-US" sz="2400" dirty="0"/>
              <a:t>Leveraging Existing Social Networks</a:t>
            </a:r>
          </a:p>
          <a:p>
            <a:pPr lvl="1"/>
            <a:r>
              <a:rPr lang="en-US" sz="1600" dirty="0"/>
              <a:t>Users can distribute their profile across the </a:t>
            </a:r>
            <a:r>
              <a:rPr lang="en-US" sz="1600" dirty="0" smtClean="0"/>
              <a:t>web</a:t>
            </a:r>
            <a:endParaRPr lang="en-US" sz="14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 r="43962" b="18814"/>
          <a:stretch>
            <a:fillRect/>
          </a:stretch>
        </p:blipFill>
        <p:spPr bwMode="auto">
          <a:xfrm>
            <a:off x="6629400" y="1447800"/>
            <a:ext cx="17081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2900" y="2971800"/>
            <a:ext cx="16446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2900" y="4419600"/>
            <a:ext cx="16446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Lesson: Jump </a:t>
            </a:r>
            <a:r>
              <a:rPr lang="en-US" i="1" dirty="0" smtClean="0"/>
              <a:t>early</a:t>
            </a:r>
            <a:r>
              <a:rPr lang="en-US" dirty="0" smtClean="0"/>
              <a:t> on viral tech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24200"/>
            <a:ext cx="3579719" cy="355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One of first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 Facebook Apps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(but not early enough)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Integrations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myspace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+mn-cs"/>
              </a:rPr>
              <a:t>, badges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Lesson: Viral Games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“Ideas for America Competition”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320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Political Quiz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Leads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peopl</a:t>
            </a:r>
            <a:r>
              <a:rPr lang="en-US" sz="2800" dirty="0" smtClean="0">
                <a:latin typeface="+mn-lt"/>
                <a:ea typeface="ＭＳ Ｐゴシック" pitchFamily="-65" charset="-128"/>
              </a:rPr>
              <a:t>e through funny questions/animations (fun experience), then invites them to sign up, and to share with friends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7162800" cy="19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1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Lesson: SEO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Focus 10,000+ “Changes” </a:t>
            </a:r>
            <a:r>
              <a:rPr lang="en-US" dirty="0" smtClean="0">
                <a:sym typeface="Wingdings" pitchFamily="2" charset="2"/>
              </a:rPr>
              <a:t> ~15 causes</a:t>
            </a:r>
          </a:p>
          <a:p>
            <a:r>
              <a:rPr lang="en-US" dirty="0" smtClean="0">
                <a:sym typeface="Wingdings" pitchFamily="2" charset="2"/>
              </a:rPr>
              <a:t>Goal: be top search result in each area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Blogging key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Hired blogger/editor per cause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Ran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“</a:t>
            </a:r>
            <a:r>
              <a:rPr lang="en-US" sz="3200" dirty="0" err="1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Changemakers</a:t>
            </a: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886200" cy="118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10000"/>
            <a:ext cx="4191000" cy="7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244740"/>
            <a:ext cx="1152525" cy="141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5253182"/>
            <a:ext cx="11826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3812" y="5231896"/>
            <a:ext cx="1183149" cy="14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0462" y="5231896"/>
            <a:ext cx="1191038" cy="14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1500" y="5253182"/>
            <a:ext cx="1170717" cy="14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62217" y="5231896"/>
            <a:ext cx="120038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5219700"/>
            <a:ext cx="121050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8641081" y="6553200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17281" y="6553200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93481" y="6553200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1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Lesson: Weekly Emails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15080"/>
            <a:ext cx="5205412" cy="517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Siri</a:t>
            </a:r>
            <a:endParaRPr lang="en-US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17638"/>
            <a:ext cx="6537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iriLogo-480x48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Web Services Explosion (10,000’s)</a:t>
            </a:r>
          </a:p>
          <a:p>
            <a:pPr lvl="1"/>
            <a:r>
              <a:rPr lang="en-US" dirty="0" smtClean="0"/>
              <a:t>Yet, no “Google of Web Services”</a:t>
            </a:r>
          </a:p>
          <a:p>
            <a:r>
              <a:rPr lang="en-US" dirty="0" smtClean="0"/>
              <a:t>Maturation of key AI technologies </a:t>
            </a:r>
          </a:p>
          <a:p>
            <a:pPr lvl="1"/>
            <a:r>
              <a:rPr lang="en-US" dirty="0" smtClean="0"/>
              <a:t>Speech, natural language, machine learning</a:t>
            </a:r>
          </a:p>
          <a:p>
            <a:pPr lvl="2"/>
            <a:r>
              <a:rPr lang="en-US" dirty="0" smtClean="0"/>
              <a:t>CALO Project: $200M in DARPA funding</a:t>
            </a:r>
          </a:p>
          <a:p>
            <a:r>
              <a:rPr lang="en-US" dirty="0" smtClean="0"/>
              <a:t>Mobile is finally here</a:t>
            </a:r>
          </a:p>
          <a:p>
            <a:pPr lvl="1"/>
            <a:r>
              <a:rPr lang="en-US" dirty="0" smtClean="0"/>
              <a:t>Thank you iPhone… (34M phones sold by 2009)</a:t>
            </a:r>
          </a:p>
          <a:p>
            <a:pPr lvl="1"/>
            <a:r>
              <a:rPr lang="en-US" dirty="0" smtClean="0"/>
              <a:t>Competitive response (Android, Palm Pre)</a:t>
            </a:r>
          </a:p>
          <a:p>
            <a:pPr lvl="1"/>
            <a:r>
              <a:rPr lang="en-US" dirty="0" err="1" smtClean="0"/>
              <a:t>Smartphones</a:t>
            </a:r>
            <a:r>
              <a:rPr lang="en-US" dirty="0" smtClean="0"/>
              <a:t> will make up more than 50% of new phones sold by Verizon (90M subscribers) in 2010</a:t>
            </a:r>
            <a:endParaRPr lang="en-US" dirty="0"/>
          </a:p>
        </p:txBody>
      </p:sp>
      <p:pic>
        <p:nvPicPr>
          <p:cNvPr id="5" name="Picture 4" descr="siriLogo-480x4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4000" dirty="0" smtClean="0"/>
              <a:t>Entrepreneurship: How I got here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 dirty="0" smtClean="0"/>
              <a:t>Verbally stated goal:</a:t>
            </a:r>
          </a:p>
          <a:p>
            <a:pPr lvl="1"/>
            <a:r>
              <a:rPr lang="en-US" sz="2400" dirty="0" smtClean="0"/>
              <a:t>“5 Projects that can Impact Many Users in 2007”</a:t>
            </a:r>
          </a:p>
          <a:p>
            <a:r>
              <a:rPr lang="en-US" sz="2800" dirty="0" smtClean="0"/>
              <a:t>5 projects developed</a:t>
            </a:r>
          </a:p>
          <a:p>
            <a:pPr lvl="1"/>
            <a:r>
              <a:rPr lang="en-US" sz="2400" dirty="0" smtClean="0"/>
              <a:t>CALO Express </a:t>
            </a:r>
            <a:r>
              <a:rPr lang="en-US" sz="1400" dirty="0" smtClean="0"/>
              <a:t>(with Steve </a:t>
            </a:r>
            <a:r>
              <a:rPr lang="en-US" sz="1400" dirty="0" err="1" smtClean="0"/>
              <a:t>Hardt</a:t>
            </a:r>
            <a:r>
              <a:rPr lang="en-US" sz="1400" dirty="0" smtClean="0"/>
              <a:t>, Leslie Pound)</a:t>
            </a:r>
            <a:endParaRPr lang="en-US" sz="2400" dirty="0" smtClean="0"/>
          </a:p>
          <a:p>
            <a:pPr lvl="1"/>
            <a:r>
              <a:rPr lang="en-US" sz="2400" dirty="0" err="1" smtClean="0"/>
              <a:t>WubHub</a:t>
            </a:r>
            <a:r>
              <a:rPr lang="en-US" sz="2400" dirty="0" smtClean="0"/>
              <a:t>/</a:t>
            </a:r>
            <a:r>
              <a:rPr lang="en-US" sz="2400" dirty="0" err="1" smtClean="0"/>
              <a:t>SourceMix</a:t>
            </a:r>
            <a:r>
              <a:rPr lang="en-US" sz="2400" dirty="0" smtClean="0"/>
              <a:t> </a:t>
            </a:r>
            <a:r>
              <a:rPr lang="en-US" sz="1400" dirty="0" smtClean="0"/>
              <a:t>(with Josh Levy)</a:t>
            </a:r>
            <a:endParaRPr lang="en-US" sz="1800" dirty="0" smtClean="0"/>
          </a:p>
          <a:p>
            <a:pPr lvl="1"/>
            <a:r>
              <a:rPr lang="en-US" sz="2400" dirty="0" smtClean="0"/>
              <a:t>Change.org </a:t>
            </a:r>
            <a:r>
              <a:rPr lang="en-US" sz="1400" dirty="0" smtClean="0"/>
              <a:t>(with Ben </a:t>
            </a:r>
            <a:r>
              <a:rPr lang="en-US" sz="1400" dirty="0" err="1" smtClean="0"/>
              <a:t>Rattray</a:t>
            </a:r>
            <a:r>
              <a:rPr lang="en-US" sz="1400" dirty="0" smtClean="0"/>
              <a:t>, Mark Dimas)</a:t>
            </a:r>
            <a:endParaRPr lang="en-US" sz="2400" dirty="0" smtClean="0"/>
          </a:p>
          <a:p>
            <a:pPr lvl="1"/>
            <a:r>
              <a:rPr lang="en-US" sz="2400" dirty="0" smtClean="0"/>
              <a:t>Siri </a:t>
            </a:r>
            <a:r>
              <a:rPr lang="en-US" sz="1400" dirty="0" smtClean="0"/>
              <a:t>(with Didier </a:t>
            </a:r>
            <a:r>
              <a:rPr lang="en-US" sz="1400" dirty="0" err="1" smtClean="0"/>
              <a:t>Guzzoni</a:t>
            </a:r>
            <a:r>
              <a:rPr lang="en-US" sz="1400" dirty="0" smtClean="0"/>
              <a:t>, Norman </a:t>
            </a:r>
            <a:r>
              <a:rPr lang="en-US" sz="1400" dirty="0" err="1" smtClean="0"/>
              <a:t>Winarsky</a:t>
            </a:r>
            <a:r>
              <a:rPr lang="en-US" sz="1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Genetic Finance </a:t>
            </a:r>
            <a:r>
              <a:rPr lang="en-US" sz="1400" dirty="0" smtClean="0"/>
              <a:t>(with Antoine </a:t>
            </a:r>
            <a:r>
              <a:rPr lang="en-US" sz="1400" dirty="0" err="1" smtClean="0"/>
              <a:t>Blondeau</a:t>
            </a:r>
            <a:r>
              <a:rPr lang="en-US" sz="1400" dirty="0" smtClean="0"/>
              <a:t>, </a:t>
            </a:r>
            <a:r>
              <a:rPr lang="en-US" sz="1400" dirty="0" err="1" smtClean="0"/>
              <a:t>Babak</a:t>
            </a:r>
            <a:r>
              <a:rPr lang="en-US" sz="1400" dirty="0" smtClean="0"/>
              <a:t> Hodjat)</a:t>
            </a:r>
          </a:p>
          <a:p>
            <a:r>
              <a:rPr lang="en-US" sz="2800" dirty="0" smtClean="0"/>
              <a:t>Prototypes and business picture</a:t>
            </a:r>
          </a:p>
          <a:p>
            <a:pPr lvl="1"/>
            <a:r>
              <a:rPr lang="en-US" sz="2400" dirty="0" smtClean="0"/>
              <a:t>STP: Segmentation/Targeting/Positioning</a:t>
            </a:r>
          </a:p>
          <a:p>
            <a:pPr lvl="1"/>
            <a:r>
              <a:rPr lang="en-US" sz="2400" dirty="0" smtClean="0"/>
              <a:t>NABC: Need/Approach/Benefits/Competition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98" y="76200"/>
            <a:ext cx="8229600" cy="1143000"/>
          </a:xfrm>
        </p:spPr>
        <p:txBody>
          <a:bodyPr/>
          <a:lstStyle/>
          <a:p>
            <a:r>
              <a:rPr lang="en-US" dirty="0" smtClean="0"/>
              <a:t>Lesson: less can be more…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669237"/>
            <a:ext cx="5503693" cy="38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19200"/>
            <a:ext cx="4957098" cy="2057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13583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Stealth-Company.com</a:t>
            </a:r>
            <a:endParaRPr lang="en-US" b="1" dirty="0"/>
          </a:p>
        </p:txBody>
      </p:sp>
      <p:pic>
        <p:nvPicPr>
          <p:cNvPr id="7" name="Picture 4" descr="siriLogo-480x480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siriLogo-480x4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6" y="152400"/>
            <a:ext cx="7086600" cy="1143000"/>
          </a:xfrm>
        </p:spPr>
        <p:txBody>
          <a:bodyPr/>
          <a:lstStyle/>
          <a:p>
            <a:r>
              <a:rPr lang="en-US" dirty="0" smtClean="0"/>
              <a:t>Good PR Company worth it</a:t>
            </a:r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68250"/>
            <a:ext cx="13716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000250"/>
            <a:ext cx="38404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3487" y="1990725"/>
            <a:ext cx="2095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924175"/>
            <a:ext cx="2095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3705" y="2695575"/>
            <a:ext cx="3000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3487" y="2533650"/>
            <a:ext cx="2082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399" y="3124200"/>
            <a:ext cx="2771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3671887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23346" y="3795712"/>
            <a:ext cx="265355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1674" y="4100512"/>
            <a:ext cx="3238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399" y="4953000"/>
            <a:ext cx="2667001" cy="4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46461" y="1327426"/>
            <a:ext cx="1468939" cy="50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1024" y="4984173"/>
            <a:ext cx="2555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74351" y="5830622"/>
            <a:ext cx="1943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628900" y="5678222"/>
            <a:ext cx="2111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2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57786" y="5868193"/>
            <a:ext cx="1247775" cy="7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2973705" y="1295400"/>
            <a:ext cx="2703194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Launch!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86400" y="1676400"/>
            <a:ext cx="48768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690812" y="1676400"/>
            <a:ext cx="430212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7200" y="4545680"/>
            <a:ext cx="1552575" cy="21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2187"/>
            <a:ext cx="8458200" cy="54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iriLogo-480x48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14486" y="152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Good PR Company worth it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App Store positioning helps – for a while</a:t>
            </a:r>
          </a:p>
          <a:p>
            <a:pPr lvl="1"/>
            <a:r>
              <a:rPr lang="en-US" dirty="0" smtClean="0"/>
              <a:t>Top 100 overall and Top 10 in category leads to increased downloads</a:t>
            </a:r>
          </a:p>
          <a:p>
            <a:pPr lvl="2"/>
            <a:r>
              <a:rPr lang="en-US" dirty="0" smtClean="0"/>
              <a:t>Top 15 yields about +40K daily</a:t>
            </a:r>
          </a:p>
          <a:p>
            <a:pPr lvl="2"/>
            <a:r>
              <a:rPr lang="en-US" dirty="0" smtClean="0"/>
              <a:t>Top category about +10K daily</a:t>
            </a:r>
          </a:p>
          <a:p>
            <a:pPr lvl="1"/>
            <a:r>
              <a:rPr lang="en-US" dirty="0" smtClean="0"/>
              <a:t>Velocity based: rate of change big factor, so effect only lasts short time</a:t>
            </a:r>
            <a:endParaRPr lang="en-US" dirty="0"/>
          </a:p>
        </p:txBody>
      </p:sp>
      <p:pic>
        <p:nvPicPr>
          <p:cNvPr id="5" name="Picture 4" descr="siriLogo-480x4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14486" y="152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iTunes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App Store Strategies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075" y="2209800"/>
            <a:ext cx="24479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2800" y="1840468"/>
            <a:ext cx="184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Free Apps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" y="1567926"/>
            <a:ext cx="8767483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8 apps in top lifestyle spot in past 3 wks.; no one in top spot &gt;  than 5 days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&gt; 15 in top 5 lifestyle spots in past 3 weeks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Admob: </a:t>
            </a:r>
            <a:r>
              <a:rPr lang="en-US" sz="2600" b="1" dirty="0" smtClean="0">
                <a:solidFill>
                  <a:srgbClr val="92D050"/>
                </a:solidFill>
              </a:rPr>
              <a:t>Burst campaigns popular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r>
              <a:rPr lang="en-US" sz="2100" dirty="0" smtClean="0"/>
              <a:t>Admob network traffic increases 30% on weekends.  </a:t>
            </a:r>
          </a:p>
          <a:p>
            <a:r>
              <a:rPr lang="en-US" sz="2100" dirty="0" smtClean="0"/>
              <a:t>Companies target spend for Thurs./Friday to get in position for the weekend.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Fame can be fleeting as </a:t>
            </a:r>
            <a:br>
              <a:rPr lang="en-US" sz="3200" b="1" dirty="0" smtClean="0"/>
            </a:br>
            <a:r>
              <a:rPr lang="en-US" sz="3200" b="1" dirty="0" smtClean="0"/>
              <a:t>apps gun for pole position on weekends</a:t>
            </a:r>
            <a:endParaRPr 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497" y="2038812"/>
            <a:ext cx="904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345" y="2060578"/>
            <a:ext cx="866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738" y="2082612"/>
            <a:ext cx="866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8036" y="1994477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1997" y="1991505"/>
            <a:ext cx="904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99" y="3737882"/>
            <a:ext cx="828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0370" y="3737882"/>
            <a:ext cx="809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1291" y="3737882"/>
            <a:ext cx="87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8887" y="3737882"/>
            <a:ext cx="828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33506" y="2071595"/>
            <a:ext cx="83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9323" y="2038544"/>
            <a:ext cx="885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28858" y="3737882"/>
            <a:ext cx="819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59304" y="3737882"/>
            <a:ext cx="819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89750" y="3737882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01146" y="3737882"/>
            <a:ext cx="819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31591" y="3737882"/>
            <a:ext cx="828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57336" y="2115298"/>
            <a:ext cx="786674" cy="7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iriLogo-480x480.png">
            <a:hlinkClick r:id="rId20" action="ppaction://hlinkfile"/>
          </p:cNvPr>
          <p:cNvPicPr>
            <a:picLocks noChangeAspect="1"/>
          </p:cNvPicPr>
          <p:nvPr/>
        </p:nvPicPr>
        <p:blipFill>
          <a:blip r:embed="rId21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Tried burst campaigns with a few mobile advertisers</a:t>
            </a:r>
          </a:p>
          <a:p>
            <a:pPr lvl="1"/>
            <a:r>
              <a:rPr lang="en-US" dirty="0" smtClean="0"/>
              <a:t>Saw some benefit but not enough to continue</a:t>
            </a:r>
            <a:endParaRPr lang="en-US" dirty="0"/>
          </a:p>
        </p:txBody>
      </p:sp>
      <p:pic>
        <p:nvPicPr>
          <p:cNvPr id="5" name="Picture 4" descr="siriLogo-480x4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14486" y="152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Advertising?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359279"/>
            <a:ext cx="3645004" cy="40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1" y="4724400"/>
            <a:ext cx="3028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6019800"/>
            <a:ext cx="3067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4486" y="5377542"/>
            <a:ext cx="3086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43886" cy="4525963"/>
          </a:xfrm>
        </p:spPr>
        <p:txBody>
          <a:bodyPr/>
          <a:lstStyle/>
          <a:p>
            <a:r>
              <a:rPr lang="en-US" dirty="0" smtClean="0"/>
              <a:t>Working with major distribution partner</a:t>
            </a:r>
          </a:p>
          <a:p>
            <a:r>
              <a:rPr lang="en-US" dirty="0" smtClean="0"/>
              <a:t>2010 is about expansion</a:t>
            </a:r>
          </a:p>
          <a:p>
            <a:pPr lvl="1"/>
            <a:r>
              <a:rPr lang="en-US" dirty="0" smtClean="0"/>
              <a:t>More phones</a:t>
            </a:r>
          </a:p>
          <a:p>
            <a:pPr lvl="1"/>
            <a:r>
              <a:rPr lang="en-US" dirty="0" smtClean="0"/>
              <a:t>More domains/services</a:t>
            </a:r>
          </a:p>
          <a:p>
            <a:pPr lvl="1"/>
            <a:r>
              <a:rPr lang="en-US" dirty="0" smtClean="0"/>
              <a:t>More countries</a:t>
            </a:r>
          </a:p>
          <a:p>
            <a:pPr lvl="1"/>
            <a:r>
              <a:rPr lang="en-US" dirty="0" smtClean="0"/>
              <a:t>More languages</a:t>
            </a:r>
          </a:p>
          <a:p>
            <a:pPr lvl="1"/>
            <a:r>
              <a:rPr lang="en-US" dirty="0" smtClean="0"/>
              <a:t>More modalities (web, car, home)</a:t>
            </a:r>
            <a:endParaRPr lang="en-US" dirty="0"/>
          </a:p>
        </p:txBody>
      </p:sp>
      <p:pic>
        <p:nvPicPr>
          <p:cNvPr id="5" name="Picture 4" descr="siriLogo-480x480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6309" b="18460"/>
          <a:stretch>
            <a:fillRect/>
          </a:stretch>
        </p:blipFill>
        <p:spPr bwMode="auto">
          <a:xfrm>
            <a:off x="127334" y="152400"/>
            <a:ext cx="11680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14486" y="152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Distribution and Expansion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Adam Cheyer</a:t>
            </a:r>
          </a:p>
          <a:p>
            <a:r>
              <a:rPr lang="en-US" dirty="0" smtClean="0"/>
              <a:t>VP Engineering</a:t>
            </a:r>
          </a:p>
          <a:p>
            <a:r>
              <a:rPr lang="en-US" dirty="0" smtClean="0"/>
              <a:t>Siri, Inc</a:t>
            </a:r>
          </a:p>
          <a:p>
            <a:r>
              <a:rPr lang="en-US" dirty="0" smtClean="0"/>
              <a:t>acheyer@siri.com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7463"/>
            <a:ext cx="8229600" cy="1143000"/>
          </a:xfrm>
        </p:spPr>
        <p:txBody>
          <a:bodyPr/>
          <a:lstStyle/>
          <a:p>
            <a:r>
              <a:rPr lang="en-US" dirty="0"/>
              <a:t>CALO Express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3750" y="3946525"/>
            <a:ext cx="3810000" cy="264795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sz="1600" dirty="0">
                <a:latin typeface="Helvetica" pitchFamily="34" charset="0"/>
              </a:rPr>
              <a:t>CALO SEARCH ASSISTANT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>
                <a:latin typeface="Helvetica" pitchFamily="34" charset="0"/>
              </a:rPr>
              <a:t>Quickly finds content and answers </a:t>
            </a:r>
            <a:r>
              <a:rPr lang="en-US" sz="1400" dirty="0" smtClean="0">
                <a:latin typeface="Helvetica" pitchFamily="34" charset="0"/>
              </a:rPr>
              <a:t>questions</a:t>
            </a:r>
          </a:p>
          <a:p>
            <a:pPr marL="566738" lvl="1" indent="-220663">
              <a:lnSpc>
                <a:spcPct val="80000"/>
              </a:lnSpc>
            </a:pPr>
            <a:endParaRPr lang="en-US" sz="1400" dirty="0">
              <a:latin typeface="Helvetica" pitchFamily="34" charset="0"/>
            </a:endParaRPr>
          </a:p>
          <a:p>
            <a:pPr marL="230188" indent="-230188">
              <a:lnSpc>
                <a:spcPct val="80000"/>
              </a:lnSpc>
            </a:pPr>
            <a:r>
              <a:rPr lang="en-US" sz="1600" dirty="0">
                <a:latin typeface="Helvetica" pitchFamily="34" charset="0"/>
              </a:rPr>
              <a:t>CALO NEWS ASSISTANT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>
                <a:latin typeface="Helvetica" pitchFamily="34" charset="0"/>
              </a:rPr>
              <a:t>Discovers, organizes and prioritizes your news articles and sources </a:t>
            </a:r>
          </a:p>
          <a:p>
            <a:pPr marL="566738" lvl="1" indent="-220663">
              <a:lnSpc>
                <a:spcPct val="80000"/>
              </a:lnSpc>
            </a:pPr>
            <a:endParaRPr lang="en-US" sz="1400" dirty="0">
              <a:latin typeface="Helvetica" pitchFamily="34" charset="0"/>
            </a:endParaRPr>
          </a:p>
          <a:p>
            <a:pPr marL="230188" indent="-230188">
              <a:lnSpc>
                <a:spcPct val="80000"/>
              </a:lnSpc>
            </a:pPr>
            <a:r>
              <a:rPr lang="en-US" sz="1600" dirty="0">
                <a:latin typeface="Helvetica" pitchFamily="34" charset="0"/>
              </a:rPr>
              <a:t>CALO PREP PAK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>
                <a:latin typeface="Helvetica" pitchFamily="34" charset="0"/>
              </a:rPr>
              <a:t>Locates the information you need  to prepare for a meeting 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9150" y="3956050"/>
            <a:ext cx="3810000" cy="3092450"/>
          </a:xfrm>
          <a:noFill/>
          <a:ln/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600" dirty="0">
                <a:latin typeface="Helvetica" pitchFamily="34" charset="0"/>
              </a:rPr>
              <a:t>CALO </a:t>
            </a:r>
            <a:r>
              <a:rPr lang="en-US" sz="1600" dirty="0" smtClean="0">
                <a:latin typeface="Helvetica" pitchFamily="34" charset="0"/>
              </a:rPr>
              <a:t>POWERPOINT ASSISTANT </a:t>
            </a:r>
            <a:endParaRPr lang="en-US" sz="1600" dirty="0">
              <a:latin typeface="Helvetica" pitchFamily="34" charset="0"/>
            </a:endParaRPr>
          </a:p>
          <a:p>
            <a:pPr marL="571500" lvl="1" indent="-228600">
              <a:lnSpc>
                <a:spcPct val="80000"/>
              </a:lnSpc>
            </a:pPr>
            <a:r>
              <a:rPr lang="en-US" sz="1400" dirty="0">
                <a:latin typeface="Helvetica" pitchFamily="34" charset="0"/>
              </a:rPr>
              <a:t>Helps you create and edit </a:t>
            </a:r>
            <a:r>
              <a:rPr lang="en-US" sz="1400" dirty="0" smtClean="0">
                <a:latin typeface="Helvetica" pitchFamily="34" charset="0"/>
              </a:rPr>
              <a:t>presentations</a:t>
            </a:r>
            <a:endParaRPr lang="en-US" sz="1400" dirty="0">
              <a:latin typeface="Helvetica" pitchFamily="34" charset="0"/>
            </a:endParaRPr>
          </a:p>
          <a:p>
            <a:pPr marL="571500" lvl="1" indent="-228600">
              <a:lnSpc>
                <a:spcPct val="80000"/>
              </a:lnSpc>
            </a:pPr>
            <a:endParaRPr lang="en-US" sz="1400" dirty="0">
              <a:latin typeface="Helvetica" pitchFamily="34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US" sz="1600" dirty="0">
                <a:latin typeface="Helvetica" pitchFamily="34" charset="0"/>
              </a:rPr>
              <a:t>CALO TASK ASSISTANT 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sz="1400" dirty="0">
                <a:latin typeface="Helvetica" pitchFamily="34" charset="0"/>
              </a:rPr>
              <a:t>Learns and automates repetitive tasks</a:t>
            </a:r>
          </a:p>
          <a:p>
            <a:pPr marL="571500" lvl="1" indent="-228600">
              <a:lnSpc>
                <a:spcPct val="80000"/>
              </a:lnSpc>
            </a:pPr>
            <a:endParaRPr lang="en-US" sz="1400" dirty="0">
              <a:latin typeface="Helvetica" pitchFamily="34" charset="0"/>
            </a:endParaRPr>
          </a:p>
          <a:p>
            <a:pPr marL="571500" lvl="1" indent="-228600">
              <a:lnSpc>
                <a:spcPct val="80000"/>
              </a:lnSpc>
            </a:pPr>
            <a:endParaRPr lang="en-US" sz="1400" dirty="0">
              <a:latin typeface="Helvetica" pitchFamily="34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US" sz="1600" dirty="0">
                <a:latin typeface="Helvetica" pitchFamily="34" charset="0"/>
              </a:rPr>
              <a:t>CALO MEETING ASSISTANT </a:t>
            </a:r>
          </a:p>
          <a:p>
            <a:pPr marL="571500" lvl="1" indent="-228600">
              <a:lnSpc>
                <a:spcPct val="80000"/>
              </a:lnSpc>
            </a:pPr>
            <a:r>
              <a:rPr lang="en-US" sz="1400" dirty="0">
                <a:latin typeface="Helvetica" pitchFamily="34" charset="0"/>
              </a:rPr>
              <a:t>Captures and extracts important  information from meetings</a:t>
            </a:r>
          </a:p>
        </p:txBody>
      </p:sp>
      <p:pic>
        <p:nvPicPr>
          <p:cNvPr id="279562" name="Picture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084263"/>
            <a:ext cx="34194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152400" y="1160463"/>
            <a:ext cx="5181600" cy="1887537"/>
          </a:xfrm>
          <a:prstGeom prst="rect">
            <a:avLst/>
          </a:prstGeom>
          <a:solidFill>
            <a:srgbClr val="F2E2B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endParaRPr lang="en-US" sz="1600" b="1" dirty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Audience:      </a:t>
            </a:r>
            <a:r>
              <a:rPr lang="en-US" sz="1600" dirty="0" smtClean="0">
                <a:latin typeface="Helvetica" pitchFamily="34" charset="0"/>
              </a:rPr>
              <a:t>Office workers </a:t>
            </a:r>
            <a:r>
              <a:rPr lang="en-US" sz="1400" dirty="0" smtClean="0">
                <a:latin typeface="Helvetica" pitchFamily="34" charset="0"/>
              </a:rPr>
              <a:t>(Windows)</a:t>
            </a:r>
            <a:endParaRPr lang="en-US" sz="1600" b="1" dirty="0" smtClean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Need:             </a:t>
            </a:r>
            <a:r>
              <a:rPr lang="en-US" sz="1600" dirty="0" smtClean="0">
                <a:latin typeface="Helvetica" pitchFamily="34" charset="0"/>
              </a:rPr>
              <a:t>Information Management </a:t>
            </a:r>
            <a:r>
              <a:rPr lang="en-US" sz="1400" dirty="0" smtClean="0">
                <a:latin typeface="Helvetica" pitchFamily="34" charset="0"/>
              </a:rPr>
              <a:t>(email, </a:t>
            </a:r>
            <a:r>
              <a:rPr lang="en-US" sz="1400" dirty="0" err="1" smtClean="0">
                <a:latin typeface="Helvetica" pitchFamily="34" charset="0"/>
              </a:rPr>
              <a:t>ppt</a:t>
            </a:r>
            <a:r>
              <a:rPr lang="en-US" sz="1400" dirty="0" smtClean="0">
                <a:latin typeface="Helvetica" pitchFamily="34" charset="0"/>
              </a:rPr>
              <a:t>, </a:t>
            </a:r>
            <a:r>
              <a:rPr lang="en-US" sz="1400" dirty="0" err="1" smtClean="0">
                <a:latin typeface="Helvetica" pitchFamily="34" charset="0"/>
              </a:rPr>
              <a:t>mtgs</a:t>
            </a:r>
            <a:r>
              <a:rPr lang="en-US" sz="1400" dirty="0" smtClean="0">
                <a:latin typeface="Helvetica" pitchFamily="34" charset="0"/>
              </a:rPr>
              <a:t>)</a:t>
            </a:r>
            <a:endParaRPr lang="en-US" sz="1600" dirty="0" smtClean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Approach:     </a:t>
            </a:r>
            <a:r>
              <a:rPr lang="en-US" sz="1600" dirty="0" smtClean="0">
                <a:latin typeface="Helvetica" pitchFamily="34" charset="0"/>
              </a:rPr>
              <a:t>“Invisible” integration into MS tools</a:t>
            </a:r>
            <a:br>
              <a:rPr lang="en-US" sz="1600" dirty="0" smtClean="0">
                <a:latin typeface="Helvetica" pitchFamily="34" charset="0"/>
              </a:rPr>
            </a:br>
            <a:r>
              <a:rPr lang="en-US" sz="1600" dirty="0" smtClean="0">
                <a:latin typeface="Helvetica" pitchFamily="34" charset="0"/>
              </a:rPr>
              <a:t>                   learning based algorithms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Benefits:        </a:t>
            </a:r>
            <a:r>
              <a:rPr lang="en-US" sz="1600" dirty="0" smtClean="0">
                <a:latin typeface="Helvetica" pitchFamily="34" charset="0"/>
              </a:rPr>
              <a:t>More organized &amp; prepared, less time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Competition: </a:t>
            </a:r>
            <a:r>
              <a:rPr lang="en-US" sz="1600" dirty="0" smtClean="0">
                <a:latin typeface="Helvetica" pitchFamily="34" charset="0"/>
              </a:rPr>
              <a:t>Google Desktop, MS Search</a:t>
            </a: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669925" y="3403600"/>
            <a:ext cx="396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Learning-based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WubHub</a:t>
            </a:r>
            <a:r>
              <a:rPr lang="en-US" dirty="0" smtClean="0"/>
              <a:t>/</a:t>
            </a:r>
            <a:r>
              <a:rPr lang="en-US" dirty="0" err="1" smtClean="0"/>
              <a:t>SourceMix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28600" y="4953000"/>
            <a:ext cx="4953000" cy="1709737"/>
          </a:xfrm>
          <a:prstGeom prst="rect">
            <a:avLst/>
          </a:prstGeom>
          <a:solidFill>
            <a:srgbClr val="F2E2B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endParaRPr lang="en-US" sz="1600" b="1" dirty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Audience:</a:t>
            </a:r>
            <a:r>
              <a:rPr lang="en-US" sz="1600" dirty="0" smtClean="0">
                <a:latin typeface="Helvetica" pitchFamily="34" charset="0"/>
              </a:rPr>
              <a:t>     Software developers</a:t>
            </a:r>
            <a:endParaRPr lang="en-US" sz="1600" b="1" dirty="0" smtClean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Need:             </a:t>
            </a:r>
            <a:r>
              <a:rPr lang="en-US" sz="1600" dirty="0" smtClean="0">
                <a:latin typeface="Helvetica" pitchFamily="34" charset="0"/>
              </a:rPr>
              <a:t>Software development too isolated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Approach:     </a:t>
            </a:r>
            <a:r>
              <a:rPr lang="en-US" sz="1600" dirty="0">
                <a:latin typeface="Helvetica" pitchFamily="34" charset="0"/>
              </a:rPr>
              <a:t>S</a:t>
            </a:r>
            <a:r>
              <a:rPr lang="en-US" sz="1600" dirty="0" smtClean="0">
                <a:latin typeface="Helvetica" pitchFamily="34" charset="0"/>
              </a:rPr>
              <a:t>ocial Wiki for code, data, UI, services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Benefits:        </a:t>
            </a:r>
            <a:r>
              <a:rPr lang="en-US" sz="1600" dirty="0" smtClean="0">
                <a:latin typeface="Helvetica" pitchFamily="34" charset="0"/>
              </a:rPr>
              <a:t>Enormous code reuse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Competition: </a:t>
            </a:r>
            <a:r>
              <a:rPr lang="en-US" sz="1600" dirty="0" err="1" smtClean="0">
                <a:latin typeface="Helvetica" pitchFamily="34" charset="0"/>
              </a:rPr>
              <a:t>SourceForge</a:t>
            </a:r>
            <a:r>
              <a:rPr lang="en-US" sz="1600" dirty="0" smtClean="0">
                <a:latin typeface="Helvetica" pitchFamily="34" charset="0"/>
              </a:rPr>
              <a:t>, Yahoo Pipes, </a:t>
            </a:r>
            <a:r>
              <a:rPr lang="en-US" sz="1600" dirty="0" err="1" smtClean="0">
                <a:latin typeface="Helvetica" pitchFamily="34" charset="0"/>
              </a:rPr>
              <a:t>Ning</a:t>
            </a: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143000"/>
            <a:ext cx="4815350" cy="36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038600" cy="21380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4953000"/>
            <a:ext cx="6477000" cy="1709737"/>
          </a:xfrm>
          <a:prstGeom prst="rect">
            <a:avLst/>
          </a:prstGeom>
          <a:solidFill>
            <a:srgbClr val="F2E2B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endParaRPr lang="en-US" sz="1600" b="1" dirty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Audience:	</a:t>
            </a:r>
            <a:r>
              <a:rPr lang="en-US" sz="1600" dirty="0" smtClean="0">
                <a:latin typeface="Helvetica" pitchFamily="34" charset="0"/>
              </a:rPr>
              <a:t>Non-profits, people who want to do good in the world</a:t>
            </a:r>
            <a:endParaRPr lang="en-US" sz="1600" b="1" dirty="0" smtClean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Need:            	</a:t>
            </a:r>
            <a:r>
              <a:rPr lang="en-US" sz="1600" dirty="0" smtClean="0">
                <a:latin typeface="Helvetica" pitchFamily="34" charset="0"/>
              </a:rPr>
              <a:t>Donations/giving is broken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Approach:    	</a:t>
            </a:r>
            <a:r>
              <a:rPr lang="en-US" sz="1600" dirty="0" smtClean="0">
                <a:latin typeface="Helvetica" pitchFamily="34" charset="0"/>
              </a:rPr>
              <a:t>Social network for social activism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Benefits:   	</a:t>
            </a:r>
            <a:r>
              <a:rPr lang="en-US" sz="1600" dirty="0" smtClean="0">
                <a:latin typeface="Helvetica" pitchFamily="34" charset="0"/>
              </a:rPr>
              <a:t>Sense of community, viral growth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Competition:	</a:t>
            </a:r>
            <a:r>
              <a:rPr lang="en-US" sz="1600" dirty="0" err="1" smtClean="0">
                <a:latin typeface="Helvetica" pitchFamily="34" charset="0"/>
              </a:rPr>
              <a:t>Blackbaud</a:t>
            </a:r>
            <a:r>
              <a:rPr lang="en-US" sz="1600" dirty="0" smtClean="0">
                <a:latin typeface="Helvetica" pitchFamily="34" charset="0"/>
              </a:rPr>
              <a:t>, Care2, Causes</a:t>
            </a: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</p:txBody>
      </p:sp>
      <p:pic>
        <p:nvPicPr>
          <p:cNvPr id="5" name="Picture 6" descr="Inefficient Marketpl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3208338" cy="1827213"/>
          </a:xfrm>
          <a:prstGeom prst="rect">
            <a:avLst/>
          </a:prstGeom>
          <a:noFill/>
        </p:spPr>
      </p:pic>
      <p:pic>
        <p:nvPicPr>
          <p:cNvPr id="6" name="Picture 102" descr="Network of Networ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743200"/>
            <a:ext cx="3592513" cy="2009775"/>
          </a:xfrm>
          <a:prstGeom prst="rect">
            <a:avLst/>
          </a:prstGeom>
          <a:noFill/>
        </p:spPr>
      </p:pic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5562600" y="228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effectLst/>
              </a:rPr>
              <a:t>Change.org’s Marketplace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74800" y="22225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effectLst/>
              </a:rPr>
              <a:t>Present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3581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l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8263"/>
            <a:ext cx="2047875" cy="3676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Siri</a:t>
            </a: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8600" y="4953000"/>
            <a:ext cx="8458200" cy="1709737"/>
          </a:xfrm>
          <a:prstGeom prst="rect">
            <a:avLst/>
          </a:prstGeom>
          <a:solidFill>
            <a:srgbClr val="F2E2B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endParaRPr lang="en-US" sz="1600" b="1" dirty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Audience:</a:t>
            </a:r>
            <a:r>
              <a:rPr lang="en-US" sz="1600" dirty="0" smtClean="0">
                <a:latin typeface="Helvetica" pitchFamily="34" charset="0"/>
              </a:rPr>
              <a:t>	Mobile, web consumers</a:t>
            </a:r>
            <a:endParaRPr lang="en-US" sz="1600" b="1" dirty="0" smtClean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Need:            	</a:t>
            </a:r>
            <a:r>
              <a:rPr lang="en-US" sz="1600" dirty="0" smtClean="0">
                <a:latin typeface="Helvetica" pitchFamily="34" charset="0"/>
              </a:rPr>
              <a:t>Too many clicks, too many non-integrated forms/sites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Approach:    	</a:t>
            </a:r>
            <a:r>
              <a:rPr lang="en-US" sz="1600" dirty="0" smtClean="0">
                <a:latin typeface="Helvetica" pitchFamily="34" charset="0"/>
              </a:rPr>
              <a:t>Virtual Personal Assistant orchestrates web service ecology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Benefits:   	</a:t>
            </a:r>
            <a:r>
              <a:rPr lang="en-US" sz="1600" dirty="0" smtClean="0">
                <a:latin typeface="Helvetica" pitchFamily="34" charset="0"/>
              </a:rPr>
              <a:t>Time-to-task, frictionless commerce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Competition:	</a:t>
            </a:r>
            <a:r>
              <a:rPr lang="en-US" sz="1600" dirty="0" smtClean="0">
                <a:latin typeface="Helvetica" pitchFamily="34" charset="0"/>
              </a:rPr>
              <a:t>Mobile Search (Google, Yahoo, MS), portals (e.g. Expedia, Kayak, </a:t>
            </a:r>
            <a:r>
              <a:rPr lang="en-US" sz="1600" dirty="0" err="1" smtClean="0">
                <a:latin typeface="Helvetica" pitchFamily="34" charset="0"/>
              </a:rPr>
              <a:t>Rearden</a:t>
            </a:r>
            <a:r>
              <a:rPr lang="en-US" sz="1600" dirty="0" smtClean="0">
                <a:latin typeface="Helvetica" pitchFamily="34" charset="0"/>
              </a:rPr>
              <a:t>)</a:t>
            </a: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1634296"/>
            <a:ext cx="3886198" cy="2849837"/>
            <a:chOff x="1" y="1634296"/>
            <a:chExt cx="3886200" cy="2849837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09600" y="4114801"/>
              <a:ext cx="327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0" dirty="0" smtClean="0">
                  <a:effectLst/>
                </a:rPr>
                <a:t>Search: links to </a:t>
              </a:r>
              <a:r>
                <a:rPr lang="en-US" b="0" dirty="0" err="1" smtClean="0">
                  <a:effectLst/>
                </a:rPr>
                <a:t>webpages</a:t>
              </a:r>
              <a:endParaRPr lang="en-US" b="0" dirty="0">
                <a:effectLst/>
              </a:endParaRPr>
            </a:p>
          </p:txBody>
        </p:sp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634296"/>
              <a:ext cx="3886200" cy="2194754"/>
            </a:xfrm>
            <a:prstGeom prst="rect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</p:spPr>
        </p:pic>
      </p:grpSp>
      <p:pic>
        <p:nvPicPr>
          <p:cNvPr id="14" name="Picture 4" descr="siriLogo-480x480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 t="16309" b="18460"/>
          <a:stretch>
            <a:fillRect/>
          </a:stretch>
        </p:blipFill>
        <p:spPr bwMode="auto">
          <a:xfrm>
            <a:off x="3505200" y="0"/>
            <a:ext cx="2066925" cy="1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4100262" y="2450068"/>
            <a:ext cx="5043738" cy="2045732"/>
            <a:chOff x="3886200" y="2057400"/>
            <a:chExt cx="5196138" cy="2045732"/>
          </a:xfrm>
        </p:grpSpPr>
        <p:grpSp>
          <p:nvGrpSpPr>
            <p:cNvPr id="9" name="Group 8"/>
            <p:cNvGrpSpPr/>
            <p:nvPr/>
          </p:nvGrpSpPr>
          <p:grpSpPr>
            <a:xfrm>
              <a:off x="3886200" y="2057400"/>
              <a:ext cx="5152847" cy="2045732"/>
              <a:chOff x="3886200" y="2057400"/>
              <a:chExt cx="5152847" cy="2045732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86200" y="2057400"/>
                <a:ext cx="5152847" cy="1257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4038600" y="3733800"/>
                <a:ext cx="4648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0" dirty="0" smtClean="0">
                    <a:effectLst/>
                  </a:rPr>
                  <a:t>Virtual Personal Assistant: get it </a:t>
                </a:r>
                <a:r>
                  <a:rPr lang="en-US" b="0" i="1" dirty="0" smtClean="0">
                    <a:effectLst/>
                  </a:rPr>
                  <a:t>done</a:t>
                </a:r>
                <a:endParaRPr lang="en-US" b="0" i="1" dirty="0">
                  <a:effectLst/>
                </a:endParaRPr>
              </a:p>
            </p:txBody>
          </p:sp>
        </p:grpSp>
        <p:pic>
          <p:nvPicPr>
            <p:cNvPr id="15" name="Picture 4" descr="siriLogo-480x480.png"/>
            <p:cNvPicPr>
              <a:picLocks noChangeAspect="1"/>
            </p:cNvPicPr>
            <p:nvPr/>
          </p:nvPicPr>
          <p:blipFill>
            <a:blip r:embed="rId5"/>
            <a:srcRect t="16309" b="18460"/>
            <a:stretch>
              <a:fillRect/>
            </a:stretch>
          </p:blipFill>
          <p:spPr bwMode="auto">
            <a:xfrm>
              <a:off x="8077200" y="2057400"/>
              <a:ext cx="1005138" cy="65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</a:t>
            </a:r>
            <a:endParaRPr lang="en-US" dirty="0"/>
          </a:p>
        </p:txBody>
      </p:sp>
      <p:pic>
        <p:nvPicPr>
          <p:cNvPr id="4" name="Picture 7" descr="Genetic Finance Final Logo - Option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2895600" cy="170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8155" y="4876800"/>
            <a:ext cx="8503445" cy="1981199"/>
          </a:xfrm>
          <a:prstGeom prst="rect">
            <a:avLst/>
          </a:prstGeom>
          <a:solidFill>
            <a:srgbClr val="F2E2B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Audience:	</a:t>
            </a:r>
            <a:r>
              <a:rPr lang="en-US" sz="1600" dirty="0" smtClean="0">
                <a:latin typeface="Helvetica" pitchFamily="34" charset="0"/>
              </a:rPr>
              <a:t>Investors</a:t>
            </a:r>
            <a:endParaRPr lang="en-US" sz="1600" b="1" dirty="0" smtClean="0">
              <a:latin typeface="Helvetica" pitchFamily="34" charset="0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Need:            	</a:t>
            </a:r>
            <a:r>
              <a:rPr lang="en-US" sz="1600" dirty="0" smtClean="0">
                <a:latin typeface="Helvetica" pitchFamily="34" charset="0"/>
              </a:rPr>
              <a:t>Fund with higher returns, more stability, liquidity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Approach:    	</a:t>
            </a:r>
            <a:r>
              <a:rPr lang="en-US" sz="1600" dirty="0" smtClean="0">
                <a:latin typeface="Helvetica" pitchFamily="34" charset="0"/>
              </a:rPr>
              <a:t>Volunteer computing applied to machine learning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Benefits:   	</a:t>
            </a:r>
            <a:r>
              <a:rPr lang="en-US" sz="1600" dirty="0" smtClean="0">
                <a:latin typeface="Helvetica" pitchFamily="34" charset="0"/>
              </a:rPr>
              <a:t>Users: free rewards</a:t>
            </a:r>
            <a:br>
              <a:rPr lang="en-US" sz="1600" dirty="0" smtClean="0">
                <a:latin typeface="Helvetica" pitchFamily="34" charset="0"/>
              </a:rPr>
            </a:br>
            <a:r>
              <a:rPr lang="en-US" sz="1600" dirty="0" smtClean="0">
                <a:latin typeface="Helvetica" pitchFamily="34" charset="0"/>
              </a:rPr>
              <a:t>                 	Non-profits: money</a:t>
            </a:r>
            <a:br>
              <a:rPr lang="en-US" sz="1600" dirty="0" smtClean="0">
                <a:latin typeface="Helvetica" pitchFamily="34" charset="0"/>
              </a:rPr>
            </a:br>
            <a:r>
              <a:rPr lang="en-US" sz="1600" dirty="0" smtClean="0">
                <a:latin typeface="Helvetica" pitchFamily="34" charset="0"/>
              </a:rPr>
              <a:t>			GF: cheap computing</a:t>
            </a:r>
            <a:br>
              <a:rPr lang="en-US" sz="1600" dirty="0" smtClean="0">
                <a:latin typeface="Helvetica" pitchFamily="34" charset="0"/>
              </a:rPr>
            </a:br>
            <a:r>
              <a:rPr lang="en-US" sz="1600" dirty="0" smtClean="0">
                <a:latin typeface="Helvetica" pitchFamily="34" charset="0"/>
              </a:rPr>
              <a:t>			Investors: lower risk, higher returns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1600" b="1" dirty="0" smtClean="0">
                <a:latin typeface="Helvetica" pitchFamily="34" charset="0"/>
              </a:rPr>
              <a:t>Competition:	</a:t>
            </a:r>
            <a:r>
              <a:rPr lang="en-US" sz="1600" dirty="0" smtClean="0">
                <a:latin typeface="Helvetica" pitchFamily="34" charset="0"/>
              </a:rPr>
              <a:t>Quantitative hedge funds</a:t>
            </a: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  <a:p>
            <a:pPr marL="230188" indent="-230188" algn="r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Tx/>
              <a:buChar char="•"/>
            </a:pPr>
            <a:endParaRPr lang="en-US" sz="1600" b="1" dirty="0">
              <a:latin typeface="Helvetic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527845"/>
            <a:ext cx="2667000" cy="8897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screen savers</a:t>
            </a:r>
            <a:br>
              <a:rPr lang="en-US" dirty="0" smtClean="0"/>
            </a:br>
            <a:r>
              <a:rPr lang="en-US" dirty="0" smtClean="0"/>
              <a:t>use spare cycles</a:t>
            </a:r>
            <a:br>
              <a:rPr lang="en-US" dirty="0" smtClean="0"/>
            </a:br>
            <a:r>
              <a:rPr lang="en-US" dirty="0" smtClean="0"/>
              <a:t>Users gain reward points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81400" y="3810000"/>
            <a:ext cx="179308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GF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690562" y="1649015"/>
            <a:ext cx="6091238" cy="2200076"/>
            <a:chOff x="690562" y="1649015"/>
            <a:chExt cx="6091238" cy="2200076"/>
          </a:xfrm>
        </p:grpSpPr>
        <p:sp>
          <p:nvSpPr>
            <p:cNvPr id="6" name="Text Box 176"/>
            <p:cNvSpPr txBox="1">
              <a:spLocks noChangeArrowheads="1"/>
            </p:cNvSpPr>
            <p:nvPr/>
          </p:nvSpPr>
          <p:spPr bwMode="auto">
            <a:xfrm>
              <a:off x="3399631" y="3362325"/>
              <a:ext cx="2128838" cy="365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mbria" pitchFamily="18" charset="0"/>
                </a:rPr>
                <a:t>CPU – online computer processing units</a:t>
              </a:r>
            </a:p>
            <a:p>
              <a:r>
                <a:rPr lang="en-US" sz="900" dirty="0">
                  <a:latin typeface="Cambria" pitchFamily="18" charset="0"/>
                </a:rPr>
                <a:t>GPU – online graphic processing units</a:t>
              </a:r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762000" y="1974056"/>
              <a:ext cx="6019800" cy="135413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8F8F8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650" name="laptop"/>
            <p:cNvSpPr>
              <a:spLocks noEditPoints="1" noChangeArrowheads="1"/>
            </p:cNvSpPr>
            <p:nvPr/>
          </p:nvSpPr>
          <p:spPr bwMode="auto">
            <a:xfrm>
              <a:off x="5114925" y="2084386"/>
              <a:ext cx="904875" cy="78660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CPU</a:t>
              </a:r>
            </a:p>
          </p:txBody>
        </p:sp>
        <p:sp>
          <p:nvSpPr>
            <p:cNvPr id="21" name="laptop"/>
            <p:cNvSpPr>
              <a:spLocks noEditPoints="1" noChangeArrowheads="1"/>
            </p:cNvSpPr>
            <p:nvPr/>
          </p:nvSpPr>
          <p:spPr bwMode="auto">
            <a:xfrm>
              <a:off x="4210050" y="2477689"/>
              <a:ext cx="904875" cy="78660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GPU</a:t>
              </a:r>
            </a:p>
          </p:txBody>
        </p:sp>
        <p:sp>
          <p:nvSpPr>
            <p:cNvPr id="27651" name="computr2"/>
            <p:cNvSpPr>
              <a:spLocks noEditPoints="1" noChangeArrowheads="1"/>
            </p:cNvSpPr>
            <p:nvPr/>
          </p:nvSpPr>
          <p:spPr bwMode="auto">
            <a:xfrm>
              <a:off x="2362200" y="2435622"/>
              <a:ext cx="1219200" cy="82867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/>
                <a:t>G</a:t>
              </a:r>
              <a:r>
                <a:rPr lang="en-US" sz="1200" dirty="0" smtClean="0"/>
                <a:t>PU</a:t>
              </a:r>
              <a:endParaRPr lang="en-US" dirty="0"/>
            </a:p>
          </p:txBody>
        </p:sp>
        <p:sp>
          <p:nvSpPr>
            <p:cNvPr id="23" name="computr2"/>
            <p:cNvSpPr>
              <a:spLocks noEditPoints="1" noChangeArrowheads="1"/>
            </p:cNvSpPr>
            <p:nvPr/>
          </p:nvSpPr>
          <p:spPr bwMode="auto">
            <a:xfrm>
              <a:off x="690562" y="2070497"/>
              <a:ext cx="1219200" cy="82867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CPU</a:t>
              </a:r>
              <a:endParaRPr lang="en-US" dirty="0"/>
            </a:p>
          </p:txBody>
        </p:sp>
        <p:sp>
          <p:nvSpPr>
            <p:cNvPr id="25" name="laptop"/>
            <p:cNvSpPr>
              <a:spLocks noEditPoints="1" noChangeArrowheads="1"/>
            </p:cNvSpPr>
            <p:nvPr/>
          </p:nvSpPr>
          <p:spPr bwMode="auto">
            <a:xfrm>
              <a:off x="1909762" y="1649015"/>
              <a:ext cx="904875" cy="78660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CPU</a:t>
              </a:r>
            </a:p>
          </p:txBody>
        </p:sp>
        <p:sp>
          <p:nvSpPr>
            <p:cNvPr id="26" name="computr2"/>
            <p:cNvSpPr>
              <a:spLocks noEditPoints="1" noChangeArrowheads="1"/>
            </p:cNvSpPr>
            <p:nvPr/>
          </p:nvSpPr>
          <p:spPr bwMode="auto">
            <a:xfrm>
              <a:off x="3244850" y="1801415"/>
              <a:ext cx="1219200" cy="828674"/>
            </a:xfrm>
            <a:custGeom>
              <a:avLst/>
              <a:gdLst>
                <a:gd name="T0" fmla="*/ 10800 w 21600"/>
                <a:gd name="T1" fmla="*/ 0 h 21600"/>
                <a:gd name="T2" fmla="*/ 10800 w 21600"/>
                <a:gd name="T3" fmla="*/ 21600 h 21600"/>
                <a:gd name="T4" fmla="*/ 17326 w 21600"/>
                <a:gd name="T5" fmla="*/ 0 h 21600"/>
                <a:gd name="T6" fmla="*/ 4274 w 21600"/>
                <a:gd name="T7" fmla="*/ 0 h 21600"/>
                <a:gd name="T8" fmla="*/ 4274 w 21600"/>
                <a:gd name="T9" fmla="*/ 11631 h 21600"/>
                <a:gd name="T10" fmla="*/ 17326 w 21600"/>
                <a:gd name="T11" fmla="*/ 11631 h 21600"/>
                <a:gd name="T12" fmla="*/ 4274 w 21600"/>
                <a:gd name="T13" fmla="*/ 5816 h 21600"/>
                <a:gd name="T14" fmla="*/ 17326 w 21600"/>
                <a:gd name="T15" fmla="*/ 5816 h 21600"/>
                <a:gd name="T16" fmla="*/ 18828 w 21600"/>
                <a:gd name="T17" fmla="*/ 15785 h 21600"/>
                <a:gd name="T18" fmla="*/ 2772 w 21600"/>
                <a:gd name="T19" fmla="*/ 15785 h 21600"/>
                <a:gd name="T20" fmla="*/ 6194 w 21600"/>
                <a:gd name="T21" fmla="*/ 1913 h 21600"/>
                <a:gd name="T22" fmla="*/ 15565 w 21600"/>
                <a:gd name="T23" fmla="*/ 9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/>
                <a:t>G</a:t>
              </a:r>
              <a:r>
                <a:rPr lang="en-US" sz="1200" dirty="0" smtClean="0"/>
                <a:t>PU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23962" y="3048000"/>
              <a:ext cx="2357438" cy="762000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" idx="2"/>
            </p:cNvCxnSpPr>
            <p:nvPr/>
          </p:nvCxnSpPr>
          <p:spPr>
            <a:xfrm flipH="1">
              <a:off x="5374481" y="2651125"/>
              <a:ext cx="1402303" cy="1197966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-76200" y="3733800"/>
            <a:ext cx="3657601" cy="1573807"/>
            <a:chOff x="-76200" y="3733800"/>
            <a:chExt cx="3657601" cy="1573807"/>
          </a:xfrm>
        </p:grpSpPr>
        <p:pic>
          <p:nvPicPr>
            <p:cNvPr id="18" name="Picture 11" descr="tit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3849092"/>
              <a:ext cx="1734343" cy="1458515"/>
            </a:xfrm>
            <a:prstGeom prst="rect">
              <a:avLst/>
            </a:prstGeom>
            <a:noFill/>
          </p:spPr>
        </p:pic>
        <p:cxnSp>
          <p:nvCxnSpPr>
            <p:cNvPr id="36" name="Straight Arrow Connector 35"/>
            <p:cNvCxnSpPr/>
            <p:nvPr/>
          </p:nvCxnSpPr>
          <p:spPr>
            <a:xfrm rot="10800000">
              <a:off x="2648744" y="4267200"/>
              <a:ext cx="9326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-76200" y="3733800"/>
              <a:ext cx="6858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NGO</a:t>
              </a:r>
              <a:endParaRPr lang="en-US" sz="1200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762" y="3886200"/>
              <a:ext cx="6858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NGO</a:t>
              </a:r>
              <a:endParaRPr lang="en-US" sz="12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" y="4038600"/>
              <a:ext cx="685800" cy="76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NGO</a:t>
              </a:r>
              <a:endParaRPr lang="en-US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11487" y="3930134"/>
              <a:ext cx="233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>
              <a:off x="762000" y="4114800"/>
              <a:ext cx="304800" cy="1539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V="1">
              <a:off x="762000" y="4419600"/>
              <a:ext cx="304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15200" y="2084386"/>
            <a:ext cx="2103535" cy="1701244"/>
            <a:chOff x="7315200" y="2084386"/>
            <a:chExt cx="2103535" cy="1701244"/>
          </a:xfrm>
        </p:grpSpPr>
        <p:pic>
          <p:nvPicPr>
            <p:cNvPr id="57" name="7" descr="transmit88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5200" y="2453718"/>
              <a:ext cx="1676400" cy="133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7315200" y="2084386"/>
              <a:ext cx="21035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0" dirty="0" smtClean="0">
                  <a:effectLst/>
                </a:rPr>
                <a:t>Trading Market</a:t>
              </a:r>
              <a:endParaRPr lang="en-US" b="0" i="1" dirty="0">
                <a:effectLst/>
              </a:endParaRPr>
            </a:p>
          </p:txBody>
        </p:sp>
      </p:grp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1817" y="5105400"/>
            <a:ext cx="1877383" cy="16098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grpSp>
        <p:nvGrpSpPr>
          <p:cNvPr id="74" name="Group 73"/>
          <p:cNvGrpSpPr/>
          <p:nvPr/>
        </p:nvGrpSpPr>
        <p:grpSpPr>
          <a:xfrm>
            <a:off x="5374480" y="3849092"/>
            <a:ext cx="2379508" cy="1027708"/>
            <a:chOff x="5374480" y="3849092"/>
            <a:chExt cx="2379508" cy="1027708"/>
          </a:xfrm>
        </p:grpSpPr>
        <p:grpSp>
          <p:nvGrpSpPr>
            <p:cNvPr id="65" name="Group 64"/>
            <p:cNvGrpSpPr/>
            <p:nvPr/>
          </p:nvGrpSpPr>
          <p:grpSpPr>
            <a:xfrm>
              <a:off x="5715000" y="3849092"/>
              <a:ext cx="1329531" cy="1027708"/>
              <a:chOff x="5604669" y="3810000"/>
              <a:chExt cx="1329531" cy="1027708"/>
            </a:xfrm>
          </p:grpSpPr>
          <p:sp>
            <p:nvSpPr>
              <p:cNvPr id="63" name="Flowchart: Alternate Process 62"/>
              <p:cNvSpPr/>
              <p:nvPr/>
            </p:nvSpPr>
            <p:spPr>
              <a:xfrm>
                <a:off x="5685885" y="3810000"/>
                <a:ext cx="1248315" cy="951508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Fund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</p:txBody>
          </p:sp>
          <p:sp>
            <p:nvSpPr>
              <p:cNvPr id="62" name="Flowchart: Alternate Process 61"/>
              <p:cNvSpPr/>
              <p:nvPr/>
            </p:nvSpPr>
            <p:spPr>
              <a:xfrm>
                <a:off x="5604669" y="3886200"/>
                <a:ext cx="1248315" cy="951508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Fund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</p:txBody>
          </p:sp>
          <p:sp>
            <p:nvSpPr>
              <p:cNvPr id="59" name="Cloud 58"/>
              <p:cNvSpPr/>
              <p:nvPr/>
            </p:nvSpPr>
            <p:spPr>
              <a:xfrm>
                <a:off x="5675853" y="4276922"/>
                <a:ext cx="1100931" cy="533400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Trader</a:t>
                </a:r>
                <a:br>
                  <a:rPr lang="en-US" sz="1400" dirty="0" smtClean="0"/>
                </a:br>
                <a:r>
                  <a:rPr lang="en-US" sz="1400" dirty="0" smtClean="0"/>
                  <a:t>robots</a:t>
                </a:r>
                <a:endParaRPr lang="en-US" sz="1400" dirty="0"/>
              </a:p>
            </p:txBody>
          </p:sp>
        </p:grpSp>
        <p:sp>
          <p:nvSpPr>
            <p:cNvPr id="60" name="Left-Right Arrow 59"/>
            <p:cNvSpPr/>
            <p:nvPr/>
          </p:nvSpPr>
          <p:spPr>
            <a:xfrm rot="19691709">
              <a:off x="7066599" y="4010280"/>
              <a:ext cx="687389" cy="26570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triped Right Arrow 63"/>
            <p:cNvSpPr/>
            <p:nvPr/>
          </p:nvSpPr>
          <p:spPr>
            <a:xfrm>
              <a:off x="5374480" y="4299466"/>
              <a:ext cx="416720" cy="272534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962400" y="3048000"/>
            <a:ext cx="3352800" cy="1524000"/>
            <a:chOff x="3962400" y="3048000"/>
            <a:chExt cx="3352800" cy="1524000"/>
          </a:xfrm>
        </p:grpSpPr>
        <p:graphicFrame>
          <p:nvGraphicFramePr>
            <p:cNvPr id="27652" name="Object 97"/>
            <p:cNvGraphicFramePr>
              <a:graphicFrameLocks noChangeAspect="1"/>
            </p:cNvGraphicFramePr>
            <p:nvPr/>
          </p:nvGraphicFramePr>
          <p:xfrm>
            <a:off x="3962400" y="3956050"/>
            <a:ext cx="1295400" cy="615950"/>
          </p:xfrm>
          <a:graphic>
            <a:graphicData uri="http://schemas.openxmlformats.org/presentationml/2006/ole">
              <p:oleObj spid="_x0000_s27652" name="Chart" r:id="rId8" imgW="9991649" imgH="4753051" progId="Excel.Sheet.8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rot="10800000" flipV="1">
              <a:off x="5374482" y="3048000"/>
              <a:ext cx="1940718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476006" y="4186880"/>
            <a:ext cx="1363194" cy="770240"/>
            <a:chOff x="7476006" y="4186880"/>
            <a:chExt cx="1363194" cy="770240"/>
          </a:xfrm>
        </p:grpSpPr>
        <p:pic>
          <p:nvPicPr>
            <p:cNvPr id="27654" name="Picture 6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84710" y="4186880"/>
              <a:ext cx="754490" cy="770240"/>
            </a:xfrm>
            <a:prstGeom prst="rect">
              <a:avLst/>
            </a:prstGeom>
            <a:noFill/>
          </p:spPr>
        </p:pic>
        <p:pic>
          <p:nvPicPr>
            <p:cNvPr id="27655" name="Picture 7" descr="C:\Program Files\Microsoft Office\MEDIA\CAGCAT10\j0222015.wm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76006" y="4299466"/>
              <a:ext cx="592788" cy="594919"/>
            </a:xfrm>
            <a:prstGeom prst="rect">
              <a:avLst/>
            </a:prstGeom>
            <a:noFill/>
          </p:spPr>
        </p:pic>
      </p:grp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7317"/>
            <a:ext cx="9154307" cy="685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“One Major, One Minor”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r>
              <a:rPr lang="en-US" sz="2800" dirty="0" smtClean="0"/>
              <a:t>Make it real – raise money, team, take it to market</a:t>
            </a:r>
          </a:p>
          <a:p>
            <a:r>
              <a:rPr lang="en-US" sz="2800" dirty="0" smtClean="0"/>
              <a:t>Which ones did I pick?  Why?</a:t>
            </a:r>
          </a:p>
          <a:p>
            <a:pPr lvl="1"/>
            <a:r>
              <a:rPr lang="en-US" sz="2400" dirty="0" smtClean="0"/>
              <a:t>CALO Express… </a:t>
            </a:r>
            <a:r>
              <a:rPr lang="en-US" sz="2000" dirty="0" smtClean="0"/>
              <a:t>No  (bus model, hard to change habits)</a:t>
            </a:r>
            <a:endParaRPr lang="en-US" sz="2400" dirty="0" smtClean="0"/>
          </a:p>
          <a:p>
            <a:pPr lvl="1"/>
            <a:r>
              <a:rPr lang="en-US" sz="2400" dirty="0" err="1" smtClean="0"/>
              <a:t>WubHub</a:t>
            </a:r>
            <a:r>
              <a:rPr lang="en-US" sz="2400" dirty="0" smtClean="0"/>
              <a:t>/</a:t>
            </a:r>
            <a:r>
              <a:rPr lang="en-US" sz="2400" dirty="0" err="1" smtClean="0"/>
              <a:t>SourceMix</a:t>
            </a:r>
            <a:r>
              <a:rPr lang="en-US" sz="2400" dirty="0" smtClean="0"/>
              <a:t> … </a:t>
            </a:r>
            <a:r>
              <a:rPr lang="en-US" sz="2000" dirty="0" smtClean="0"/>
              <a:t>No  (bus model, changing habits)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Change.org</a:t>
            </a:r>
            <a:r>
              <a:rPr lang="en-US" sz="2400" dirty="0" smtClean="0"/>
              <a:t> – </a:t>
            </a:r>
            <a:r>
              <a:rPr lang="en-US" sz="2000" dirty="0" smtClean="0"/>
              <a:t>Ben and Mark taking it forward, remain advisor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Siri</a:t>
            </a:r>
            <a:r>
              <a:rPr lang="en-US" sz="2400" dirty="0" smtClean="0"/>
              <a:t> – </a:t>
            </a:r>
            <a:r>
              <a:rPr lang="en-US" sz="2000" dirty="0" smtClean="0"/>
              <a:t>Defensible, great business model, consumers want it, timing right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Genetic Finance</a:t>
            </a:r>
            <a:r>
              <a:rPr lang="en-US" sz="2400" dirty="0" smtClean="0"/>
              <a:t> – </a:t>
            </a:r>
            <a:r>
              <a:rPr lang="en-US" sz="2000" dirty="0" smtClean="0"/>
              <a:t>Good IP, lucrative business model, expandable</a:t>
            </a:r>
          </a:p>
          <a:p>
            <a:r>
              <a:rPr lang="en-US" sz="2800" dirty="0" smtClean="0"/>
              <a:t>Observation: Both “winners” had a </a:t>
            </a:r>
            <a:r>
              <a:rPr lang="en-US" sz="2800" b="1" dirty="0" smtClean="0">
                <a:solidFill>
                  <a:srgbClr val="002060"/>
                </a:solidFill>
              </a:rPr>
              <a:t>platform</a:t>
            </a:r>
            <a:r>
              <a:rPr lang="en-US" sz="2800" dirty="0" smtClean="0"/>
              <a:t> + an </a:t>
            </a:r>
            <a:r>
              <a:rPr lang="en-US" sz="2800" b="1" dirty="0" smtClean="0">
                <a:solidFill>
                  <a:srgbClr val="002060"/>
                </a:solidFill>
              </a:rPr>
              <a:t>app</a:t>
            </a:r>
            <a:r>
              <a:rPr lang="en-US" sz="2800" dirty="0" smtClean="0"/>
              <a:t> + a </a:t>
            </a:r>
            <a:r>
              <a:rPr lang="en-US" sz="2800" b="1" dirty="0" smtClean="0">
                <a:solidFill>
                  <a:srgbClr val="002060"/>
                </a:solidFill>
              </a:rPr>
              <a:t>business model</a:t>
            </a:r>
          </a:p>
          <a:p>
            <a:r>
              <a:rPr lang="en-US" sz="2800" dirty="0" smtClean="0"/>
              <a:t>Synergies across projects</a:t>
            </a:r>
          </a:p>
          <a:p>
            <a:pPr lvl="1"/>
            <a:r>
              <a:rPr lang="en-US" sz="2400" dirty="0" smtClean="0"/>
              <a:t>GF </a:t>
            </a:r>
            <a:r>
              <a:rPr lang="en-US" sz="2400" dirty="0" smtClean="0">
                <a:sym typeface="Wingdings" pitchFamily="2" charset="2"/>
              </a:rPr>
              <a:t> Change.org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Siri  CALO Express, </a:t>
            </a:r>
            <a:r>
              <a:rPr lang="en-US" sz="2400" dirty="0" err="1" smtClean="0">
                <a:sym typeface="Wingdings" pitchFamily="2" charset="2"/>
              </a:rPr>
              <a:t>SourceMix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Lessons from Change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53198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621166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Today: top 3000 site in US, ~10000 in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1022</Words>
  <Application>Microsoft Office PowerPoint</Application>
  <PresentationFormat>On-screen Show (4:3)</PresentationFormat>
  <Paragraphs>223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Chart</vt:lpstr>
      <vt:lpstr>Internet &amp; Mobile Marketing:  Stories from an Entrepreneur</vt:lpstr>
      <vt:lpstr>Entrepreneurship: How I got here</vt:lpstr>
      <vt:lpstr>CALO Express</vt:lpstr>
      <vt:lpstr>WubHub/SourceMix</vt:lpstr>
      <vt:lpstr>Change.org</vt:lpstr>
      <vt:lpstr>Siri</vt:lpstr>
      <vt:lpstr>GF</vt:lpstr>
      <vt:lpstr>“One Major, One Minor”</vt:lpstr>
      <vt:lpstr>Lessons from Change</vt:lpstr>
      <vt:lpstr>Mission</vt:lpstr>
      <vt:lpstr>Problem</vt:lpstr>
      <vt:lpstr>Marketing &amp; Distribution (to nonprofits)</vt:lpstr>
      <vt:lpstr>Marketing &amp; Distribution (to donors)</vt:lpstr>
      <vt:lpstr>Lessons Learned</vt:lpstr>
      <vt:lpstr>Lesson: Viral Games</vt:lpstr>
      <vt:lpstr>Lesson: SEO</vt:lpstr>
      <vt:lpstr>Lesson: Weekly Emails</vt:lpstr>
      <vt:lpstr>Lessons from Siri</vt:lpstr>
      <vt:lpstr>Converging Trends</vt:lpstr>
      <vt:lpstr>Lesson: less can be more…</vt:lpstr>
      <vt:lpstr>Good PR Company worth it</vt:lpstr>
      <vt:lpstr>Slide 22</vt:lpstr>
      <vt:lpstr>Slide 23</vt:lpstr>
      <vt:lpstr>Fame can be fleeting as  apps gun for pole position on weekends</vt:lpstr>
      <vt:lpstr>Slide 25</vt:lpstr>
      <vt:lpstr>Slide 26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Autocomplete Engineering Proposal</dc:title>
  <dc:creator>Tom Gruber</dc:creator>
  <cp:lastModifiedBy> </cp:lastModifiedBy>
  <cp:revision>51</cp:revision>
  <dcterms:created xsi:type="dcterms:W3CDTF">2009-03-20T23:01:25Z</dcterms:created>
  <dcterms:modified xsi:type="dcterms:W3CDTF">2010-04-13T17:29:53Z</dcterms:modified>
</cp:coreProperties>
</file>