
<file path=[Content_Types].xml><?xml version="1.0" encoding="utf-8"?>
<Types xmlns="http://schemas.openxmlformats.org/package/2006/content-types">
  <Override PartName="/ppt/slides/slide6.xml" ContentType="application/vnd.openxmlformats-officedocument.presentationml.slide+xml"/>
  <Override PartName="/ppt/slideLayouts/slideLayout8.xml" ContentType="application/vnd.openxmlformats-officedocument.presentationml.slideLayout+xml"/>
  <Override PartName="/ppt/notesSlides/notesSlide2.xml" ContentType="application/vnd.openxmlformats-officedocument.presentationml.notesSlide+xml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theme/theme2.xml" ContentType="application/vnd.openxmlformats-officedocument.theme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24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notesMasters/notesMaster1.xml" ContentType="application/vnd.openxmlformats-officedocument.presentationml.notesMaster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  <Override PartName="/ppt/slides/slide5.xml" ContentType="application/vnd.openxmlformats-officedocument.presentationml.slide+xml"/>
  <Override PartName="/ppt/slides/slide19.xml" ContentType="application/vnd.openxmlformats-officedocument.presentationml.slide+xml"/>
  <Override PartName="/ppt/slideLayouts/slideLayout7.xml" ContentType="application/vnd.openxmlformats-officedocument.presentationml.slideLayout+xml"/>
  <Default Extension="png" ContentType="image/png"/>
  <Override PartName="/ppt/notesSlides/notesSlide1.xml" ContentType="application/vnd.openxmlformats-officedocument.presentationml.notesSlide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bookmarkIdSeed="3">
  <p:sldMasterIdLst>
    <p:sldMasterId id="2147483648" r:id="rId1"/>
  </p:sldMasterIdLst>
  <p:notesMasterIdLst>
    <p:notesMasterId r:id="rId26"/>
  </p:notesMasterIdLst>
  <p:sldIdLst>
    <p:sldId id="293" r:id="rId2"/>
    <p:sldId id="294" r:id="rId3"/>
    <p:sldId id="301" r:id="rId4"/>
    <p:sldId id="325" r:id="rId5"/>
    <p:sldId id="326" r:id="rId6"/>
    <p:sldId id="327" r:id="rId7"/>
    <p:sldId id="328" r:id="rId8"/>
    <p:sldId id="329" r:id="rId9"/>
    <p:sldId id="330" r:id="rId10"/>
    <p:sldId id="299" r:id="rId11"/>
    <p:sldId id="332" r:id="rId12"/>
    <p:sldId id="331" r:id="rId13"/>
    <p:sldId id="333" r:id="rId14"/>
    <p:sldId id="297" r:id="rId15"/>
    <p:sldId id="338" r:id="rId16"/>
    <p:sldId id="361" r:id="rId17"/>
    <p:sldId id="348" r:id="rId18"/>
    <p:sldId id="335" r:id="rId19"/>
    <p:sldId id="359" r:id="rId20"/>
    <p:sldId id="334" r:id="rId21"/>
    <p:sldId id="339" r:id="rId22"/>
    <p:sldId id="346" r:id="rId23"/>
    <p:sldId id="360" r:id="rId24"/>
    <p:sldId id="347" r:id="rId25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0000FF"/>
  </p:clrMru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6992" autoAdjust="0"/>
    <p:restoredTop sz="96190" autoAdjust="0"/>
  </p:normalViewPr>
  <p:slideViewPr>
    <p:cSldViewPr>
      <p:cViewPr varScale="1">
        <p:scale>
          <a:sx n="109" d="100"/>
          <a:sy n="109" d="100"/>
        </p:scale>
        <p:origin x="-270" y="-72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gridSpacing cx="78028800" cy="780288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notesMaster" Target="notesMasters/notesMaster1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theme" Target="theme/them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viewProps" Target="view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presProps" Target="presProps.xml"/><Relationship Id="rId30" Type="http://schemas.openxmlformats.org/officeDocument/2006/relationships/tableStyles" Target="tableStyle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D06FE13A-F71F-4603-BC5E-D115523B8E32}" type="datetimeFigureOut">
              <a:rPr lang="en-US" smtClean="0"/>
              <a:pPr/>
              <a:t>7/12/2010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17C053B9-3337-4F9C-8B60-A28B91FD12BB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4034" name="Slide Image Placeholder 1"/>
          <p:cNvSpPr>
            <a:spLocks noGrp="1" noRot="1" noChangeAspect="1" noTextEdit="1"/>
          </p:cNvSpPr>
          <p:nvPr>
            <p:ph type="sldImg"/>
          </p:nvPr>
        </p:nvSpPr>
        <p:spPr>
          <a:ln/>
        </p:spPr>
      </p:sp>
      <p:sp>
        <p:nvSpPr>
          <p:cNvPr id="44035" name="Notes Placeholder 2"/>
          <p:cNvSpPr>
            <a:spLocks noGrp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endParaRPr lang="en-US" smtClean="0">
              <a:latin typeface="Times New Roman" pitchFamily="18" charset="0"/>
            </a:endParaRPr>
          </a:p>
        </p:txBody>
      </p:sp>
      <p:sp>
        <p:nvSpPr>
          <p:cNvPr id="44036" name="Slide Number Placeholder 3"/>
          <p:cNvSpPr>
            <a:spLocks noGrp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6CC0EB30-081E-48E5-906A-0F9AB9D981C3}" type="slidenum">
              <a:rPr lang="en-US">
                <a:latin typeface="Times New Roman" pitchFamily="18" charset="0"/>
                <a:cs typeface="Arial" pitchFamily="34" charset="0"/>
              </a:rPr>
              <a:pPr/>
              <a:t>7</a:t>
            </a:fld>
            <a:endParaRPr lang="en-US">
              <a:latin typeface="Times New Roman" pitchFamily="18" charset="0"/>
              <a:cs typeface="Arial" pitchFamily="34" charset="0"/>
            </a:endParaRPr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0050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130051" name="Notes Placeholder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DF258852-F605-42B1-97F2-4E787002F3C2}" type="slidenum">
              <a:rPr lang="en-US" smtClean="0"/>
              <a:pPr>
                <a:defRPr/>
              </a:pPr>
              <a:t>16</a:t>
            </a:fld>
            <a:endParaRPr lang="en-US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C952F29-37FE-4B78-85B2-C69805CF12B2}" type="datetimeFigureOut">
              <a:rPr lang="en-US" smtClean="0"/>
              <a:pPr/>
              <a:t>7/12/2010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50C8A05-12A1-499D-855E-FCD2ADB4D4D4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C952F29-37FE-4B78-85B2-C69805CF12B2}" type="datetimeFigureOut">
              <a:rPr lang="en-US" smtClean="0"/>
              <a:pPr/>
              <a:t>7/12/2010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50C8A05-12A1-499D-855E-FCD2ADB4D4D4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C952F29-37FE-4B78-85B2-C69805CF12B2}" type="datetimeFigureOut">
              <a:rPr lang="en-US" smtClean="0"/>
              <a:pPr/>
              <a:t>7/12/2010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50C8A05-12A1-499D-855E-FCD2ADB4D4D4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C952F29-37FE-4B78-85B2-C69805CF12B2}" type="datetimeFigureOut">
              <a:rPr lang="en-US" smtClean="0"/>
              <a:pPr/>
              <a:t>7/12/2010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50C8A05-12A1-499D-855E-FCD2ADB4D4D4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C952F29-37FE-4B78-85B2-C69805CF12B2}" type="datetimeFigureOut">
              <a:rPr lang="en-US" smtClean="0"/>
              <a:pPr/>
              <a:t>7/12/2010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50C8A05-12A1-499D-855E-FCD2ADB4D4D4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C952F29-37FE-4B78-85B2-C69805CF12B2}" type="datetimeFigureOut">
              <a:rPr lang="en-US" smtClean="0"/>
              <a:pPr/>
              <a:t>7/12/2010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50C8A05-12A1-499D-855E-FCD2ADB4D4D4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C952F29-37FE-4B78-85B2-C69805CF12B2}" type="datetimeFigureOut">
              <a:rPr lang="en-US" smtClean="0"/>
              <a:pPr/>
              <a:t>7/12/2010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50C8A05-12A1-499D-855E-FCD2ADB4D4D4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C952F29-37FE-4B78-85B2-C69805CF12B2}" type="datetimeFigureOut">
              <a:rPr lang="en-US" smtClean="0"/>
              <a:pPr/>
              <a:t>7/12/2010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50C8A05-12A1-499D-855E-FCD2ADB4D4D4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C952F29-37FE-4B78-85B2-C69805CF12B2}" type="datetimeFigureOut">
              <a:rPr lang="en-US" smtClean="0"/>
              <a:pPr/>
              <a:t>7/12/2010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50C8A05-12A1-499D-855E-FCD2ADB4D4D4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C952F29-37FE-4B78-85B2-C69805CF12B2}" type="datetimeFigureOut">
              <a:rPr lang="en-US" smtClean="0"/>
              <a:pPr/>
              <a:t>7/12/2010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50C8A05-12A1-499D-855E-FCD2ADB4D4D4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C952F29-37FE-4B78-85B2-C69805CF12B2}" type="datetimeFigureOut">
              <a:rPr lang="en-US" smtClean="0"/>
              <a:pPr/>
              <a:t>7/12/2010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50C8A05-12A1-499D-855E-FCD2ADB4D4D4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C952F29-37FE-4B78-85B2-C69805CF12B2}" type="datetimeFigureOut">
              <a:rPr lang="en-US" smtClean="0"/>
              <a:pPr/>
              <a:t>7/12/2010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450C8A05-12A1-499D-855E-FCD2ADB4D4D4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hyperlink" Target="file:///C:\SRI\Projects\ACTIVE\Hal\Docs\videos\apple%20knowledge%20navigator%201min.mov" TargetMode="External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4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8" Type="http://schemas.openxmlformats.org/officeDocument/2006/relationships/hyperlink" Target="file:///C:\SRI\Projects\ACTIVE\Hal\Docs\videos\trueknowledge\trueknowledge.html" TargetMode="External"/><Relationship Id="rId3" Type="http://schemas.openxmlformats.org/officeDocument/2006/relationships/hyperlink" Target="http://www.youtube.com/watch?v=oORzFifLFGI" TargetMode="External"/><Relationship Id="rId7" Type="http://schemas.openxmlformats.org/officeDocument/2006/relationships/hyperlink" Target="file:///C:\SRI\Projects\ACTIVE\Hal\Docs\videos\siri-tom\siri-tom.html" TargetMode="External"/><Relationship Id="rId2" Type="http://schemas.openxmlformats.org/officeDocument/2006/relationships/hyperlink" Target="http://www.trueknowledge.com/demo-video/" TargetMode="External"/><Relationship Id="rId1" Type="http://schemas.openxmlformats.org/officeDocument/2006/relationships/slideLayout" Target="../slideLayouts/slideLayout2.xml"/><Relationship Id="rId6" Type="http://schemas.openxmlformats.org/officeDocument/2006/relationships/hyperlink" Target="file:///C:\SRI\Projects\ACTIVE\Hal\Docs\videos\watson\watson.html" TargetMode="External"/><Relationship Id="rId5" Type="http://schemas.openxmlformats.org/officeDocument/2006/relationships/hyperlink" Target="http://www.youtube.com/watch?v=MpjpVAB06O4" TargetMode="External"/><Relationship Id="rId4" Type="http://schemas.openxmlformats.org/officeDocument/2006/relationships/hyperlink" Target="http://www.youtube.com/watch?v=FC3IryWr4c8" TargetMode="External"/><Relationship Id="rId9" Type="http://schemas.openxmlformats.org/officeDocument/2006/relationships/hyperlink" Target="file:///C:\SRI\Projects\ACTIVE\Hal\Docs\videos\wolfram\wolfram.html" TargetMode="External"/></Relationships>
</file>

<file path=ppt/slides/_rels/slide16.xml.rels><?xml version="1.0" encoding="UTF-8" standalone="yes"?>
<Relationships xmlns="http://schemas.openxmlformats.org/package/2006/relationships"><Relationship Id="rId8" Type="http://schemas.openxmlformats.org/officeDocument/2006/relationships/image" Target="../media/image6.jpeg"/><Relationship Id="rId13" Type="http://schemas.openxmlformats.org/officeDocument/2006/relationships/image" Target="../media/image9.png"/><Relationship Id="rId18" Type="http://schemas.openxmlformats.org/officeDocument/2006/relationships/image" Target="../media/image12.png"/><Relationship Id="rId26" Type="http://schemas.openxmlformats.org/officeDocument/2006/relationships/image" Target="../media/image17.jpeg"/><Relationship Id="rId3" Type="http://schemas.openxmlformats.org/officeDocument/2006/relationships/hyperlink" Target="http://images.google.com/imgres?imgurl=http://www.utexas.edu/its/blackberry/images/blackberry.gif&amp;imgrefurl=http://www.utexas.edu/its/blackberry/index.php&amp;h=463&amp;w=310&amp;sz=118&amp;hl=en&amp;start=4&amp;sig2=f3N_E4dd8rE0XEIzZHY6zg&amp;tbnid=2ZJ1HllgAnH0nM:&amp;tbnh=128&amp;tbnw=86&amp;ei=TrbARqTKKZ7eggOI7uCaCA&amp;prev=/images?q=blackberry&amp;svnum=10&amp;hl=en" TargetMode="External"/><Relationship Id="rId21" Type="http://schemas.openxmlformats.org/officeDocument/2006/relationships/hyperlink" Target="http://images.google.com/imgres?imgurl=http://www.otair.com/images/upload/Fandango.gif&amp;imgrefurl=http://www.otair.com/index.cfm?action=shortCodes&amp;h=92&amp;w=150&amp;sz=5&amp;hl=en&amp;start=2&amp;sig2=_evkgmBWwgIFadDArXwMdw&amp;tbnid=1UFfaqh-4jTDYM:&amp;tbnh=59&amp;tbnw=96&amp;ei=C6nARs2ELaX4gQO9m92KCA&amp;prev=/images?q=fandango+movies&amp;imgsz=small|medium|large|xlarge&amp;svnum=10&amp;hl=en" TargetMode="External"/><Relationship Id="rId34" Type="http://schemas.openxmlformats.org/officeDocument/2006/relationships/image" Target="../media/image21.jpeg"/><Relationship Id="rId7" Type="http://schemas.openxmlformats.org/officeDocument/2006/relationships/hyperlink" Target="http://images.google.com/imgres?imgurl=http://www.techshout.com/images/yahoo-microsoft.jpg&amp;imgrefurl=http://community.eons.com/groups/topic/210511-Instant-Messaging-&amp;h=280&amp;w=280&amp;sz=29&amp;hl=en&amp;start=17&amp;um=1&amp;tbnid=u1gAD_1RtLTxsM:&amp;tbnh=114&amp;tbnw=114&amp;prev=/images?q=instant+message&amp;svnum=10&amp;um=1&amp;hl=en&amp;safe=off" TargetMode="External"/><Relationship Id="rId12" Type="http://schemas.openxmlformats.org/officeDocument/2006/relationships/image" Target="../media/image8.jpeg"/><Relationship Id="rId17" Type="http://schemas.openxmlformats.org/officeDocument/2006/relationships/hyperlink" Target="http://www.hotelsatanywhere.com/" TargetMode="External"/><Relationship Id="rId25" Type="http://schemas.openxmlformats.org/officeDocument/2006/relationships/hyperlink" Target="http://images.google.com/imgres?imgurl=http://www.mobiledesigntech.com/images/Logo-Handango.jpg&amp;imgrefurl=http://www.mobiledesigntech.com/corporate/partners.htm&amp;h=121&amp;w=335&amp;sz=7&amp;hl=en&amp;start=1&amp;um=1&amp;tbnid=tq9HoySB-XYseM:&amp;tbnh=43&amp;tbnw=119&amp;prev=/images?q=logo+handango&amp;svnum=10&amp;um=1&amp;hl=en&amp;safe=off&amp;sa=N" TargetMode="External"/><Relationship Id="rId33" Type="http://schemas.openxmlformats.org/officeDocument/2006/relationships/hyperlink" Target="http://images.google.com/imgres?imgurl=http://www.paladarrestaurant.com/LOGO-zagat.gif&amp;imgrefurl=http://www.paladarrestaurant.com/press.htm&amp;h=35&amp;w=82&amp;sz=1&amp;hl=en&amp;start=9&amp;um=1&amp;tbnid=2fGYG81gIlKt2M:&amp;tbnh=32&amp;tbnw=75&amp;prev=/images?q=logo+zagat&amp;svnum=10&amp;um=1&amp;hl=en&amp;safe=off" TargetMode="External"/><Relationship Id="rId38" Type="http://schemas.openxmlformats.org/officeDocument/2006/relationships/image" Target="../media/image23.jpeg"/><Relationship Id="rId2" Type="http://schemas.openxmlformats.org/officeDocument/2006/relationships/notesSlide" Target="../notesSlides/notesSlide2.xml"/><Relationship Id="rId16" Type="http://schemas.openxmlformats.org/officeDocument/2006/relationships/image" Target="../media/image11.jpeg"/><Relationship Id="rId20" Type="http://schemas.openxmlformats.org/officeDocument/2006/relationships/image" Target="../media/image14.png"/><Relationship Id="rId29" Type="http://schemas.openxmlformats.org/officeDocument/2006/relationships/hyperlink" Target="http://images.google.com/imgres?imgurl=http://blogs.eurielec.etsit.upm.es/miotroblog/images/logo_facebook-rgb-7inch.jpg&amp;imgrefurl=http://blogs.eurielec.etsit.upm.es/miotroblog/?m=200609&amp;h=790&amp;w=2100&amp;sz=135&amp;hl=en&amp;start=1&amp;um=1&amp;tbnid=bZ8LB-N8mFkevM:&amp;tbnh=56&amp;tbnw=150&amp;prev=/images?q=logo+facebook&amp;svnum=10&amp;um=1&amp;hl=en&amp;safe=off" TargetMode="External"/><Relationship Id="rId1" Type="http://schemas.openxmlformats.org/officeDocument/2006/relationships/slideLayout" Target="../slideLayouts/slideLayout6.xml"/><Relationship Id="rId6" Type="http://schemas.openxmlformats.org/officeDocument/2006/relationships/image" Target="../media/image5.png"/><Relationship Id="rId11" Type="http://schemas.openxmlformats.org/officeDocument/2006/relationships/hyperlink" Target="http://images.google.com/imgres?imgurl=http://www.connexion.be/blog/user/files/iphone_home.gif&amp;imgrefurl=http://www.connexion.be/blog/permalinks/2007/01/11/Great-marketing-move-iPhone-wars/&amp;h=495&amp;w=300&amp;sz=41&amp;hl=en&amp;start=16&amp;sig2=4Xyt65E0jmiIQXQyCgItJg&amp;tbnid=xiD2aOVKhhxQHM:&amp;tbnh=130&amp;tbnw=79&amp;ei=0rXARtfCMZ7eggOI7uCaCA&amp;prev=/images?q=iPhone&amp;svnum=10&amp;hl=en" TargetMode="External"/><Relationship Id="rId24" Type="http://schemas.openxmlformats.org/officeDocument/2006/relationships/image" Target="../media/image16.jpeg"/><Relationship Id="rId32" Type="http://schemas.openxmlformats.org/officeDocument/2006/relationships/image" Target="../media/image20.jpeg"/><Relationship Id="rId37" Type="http://schemas.openxmlformats.org/officeDocument/2006/relationships/hyperlink" Target="http://images.google.com/imgres?imgurl=http://andrewteman.org/blog/images/citysearch_logo.gif&amp;imgrefurl=http://andrewteman.org/blog/?p=135&amp;h=75&amp;w=100&amp;sz=3&amp;hl=en&amp;start=2&amp;um=1&amp;tbnid=gAhYZrcWsILc-M:&amp;tbnh=62&amp;tbnw=82&amp;prev=/images?q=citysearch+logo&amp;svnum=10&amp;um=1&amp;hl=en&amp;safe=off" TargetMode="External"/><Relationship Id="rId5" Type="http://schemas.openxmlformats.org/officeDocument/2006/relationships/image" Target="../media/image4.png"/><Relationship Id="rId15" Type="http://schemas.openxmlformats.org/officeDocument/2006/relationships/hyperlink" Target="http://images.google.com/imgres?imgurl=http://www.techcrunch.com/wp-content/yelplogo.jpg&amp;imgrefurl=http://www.techcrunch.com/2005/10/12/yelps-local-reviews/&amp;h=104&amp;w=210&amp;sz=8&amp;hl=en&amp;start=7&amp;sig2=ooPaf6d12DTaneRJ22rx2A&amp;tbnid=6M0nhsAJOpw23M:&amp;tbnh=52&amp;tbnw=106&amp;ei=QajARsbPMozSgAO_qICmCA&amp;prev=/images?q=%60yelp%60&amp;svnum=10&amp;hl=en" TargetMode="External"/><Relationship Id="rId23" Type="http://schemas.openxmlformats.org/officeDocument/2006/relationships/hyperlink" Target="http://images.google.com/imgres?imgurl=http://www.ism.ws/ISMApps/Admin/SupplierDirectory/images/Rearden%20Commerce.gif&amp;imgrefurl=http://www.ism.ws/SupplierDirectory/DetailRecord.cfm?ID=173&amp;CAT=&amp;h=75&amp;w=298&amp;sz=5&amp;hl=en&amp;start=17&amp;sig2=3qUxDSxoqKcw87A3GRMMaA&amp;tbnid=LP5ifsfKhq8M5M:&amp;tbnh=29&amp;tbnw=116&amp;ei=I6nARvKXIqKQggOp_Z2QCA&amp;prev=/images?q=rearden+commerce&amp;imgsz=small|medium|large|xlarge&amp;svnum=10&amp;hl=en" TargetMode="External"/><Relationship Id="rId28" Type="http://schemas.openxmlformats.org/officeDocument/2006/relationships/image" Target="../media/image18.jpeg"/><Relationship Id="rId36" Type="http://schemas.openxmlformats.org/officeDocument/2006/relationships/image" Target="../media/image22.jpeg"/><Relationship Id="rId10" Type="http://schemas.openxmlformats.org/officeDocument/2006/relationships/image" Target="../media/image7.jpeg"/><Relationship Id="rId19" Type="http://schemas.openxmlformats.org/officeDocument/2006/relationships/image" Target="../media/image13.png"/><Relationship Id="rId31" Type="http://schemas.openxmlformats.org/officeDocument/2006/relationships/hyperlink" Target="http://images.google.com/imgres?imgurl=http://www.japanprobe.com/2007/01/youtube-logo.jpg&amp;imgrefurl=http://www.bitsofbeats.com/&amp;h=146&amp;w=220&amp;sz=10&amp;hl=en&amp;start=3&amp;um=1&amp;tbnid=A0USjXelPq5bwM:&amp;tbnh=71&amp;tbnw=107&amp;prev=/images?q=youtube+logo&amp;svnum=10&amp;um=1&amp;hl=en&amp;safe=off" TargetMode="External"/><Relationship Id="rId4" Type="http://schemas.openxmlformats.org/officeDocument/2006/relationships/image" Target="../media/image3.jpeg"/><Relationship Id="rId9" Type="http://schemas.openxmlformats.org/officeDocument/2006/relationships/hyperlink" Target="http://www.gearfuse.com/wp-content/uploads/andrew/4_mar07/thinkcentre_m52_tower_1.jpg" TargetMode="External"/><Relationship Id="rId14" Type="http://schemas.openxmlformats.org/officeDocument/2006/relationships/image" Target="../media/image10.jpeg"/><Relationship Id="rId22" Type="http://schemas.openxmlformats.org/officeDocument/2006/relationships/image" Target="../media/image15.jpeg"/><Relationship Id="rId27" Type="http://schemas.openxmlformats.org/officeDocument/2006/relationships/hyperlink" Target="http://images.google.com/imgres?imgurl=http://www.mobiletracker.net/archives/images/tv-guide-logo.jpg&amp;imgrefurl=http://www.mobiletracker.net/archives/2006/08/23/tvguide-mobile-search&amp;h=130&amp;w=171&amp;sz=8&amp;hl=en&amp;start=3&amp;um=1&amp;tbnid=V_FYBdJdZvS4XM:&amp;tbnh=76&amp;tbnw=100&amp;prev=/images?q=logo+tv+guide&amp;svnum=10&amp;um=1&amp;hl=en&amp;safe=off" TargetMode="External"/><Relationship Id="rId30" Type="http://schemas.openxmlformats.org/officeDocument/2006/relationships/image" Target="../media/image19.jpeg"/><Relationship Id="rId35" Type="http://schemas.openxmlformats.org/officeDocument/2006/relationships/hyperlink" Target="http://www.sfstation.com/" TargetMode="External"/></Relationships>
</file>

<file path=ppt/slides/_rels/slide17.xml.rels><?xml version="1.0" encoding="UTF-8" standalone="yes"?>
<Relationships xmlns="http://schemas.openxmlformats.org/package/2006/relationships"><Relationship Id="rId8" Type="http://schemas.openxmlformats.org/officeDocument/2006/relationships/slide" Target="slide1.xml"/><Relationship Id="rId3" Type="http://schemas.openxmlformats.org/officeDocument/2006/relationships/slide" Target="slide2.xml"/><Relationship Id="rId7" Type="http://schemas.openxmlformats.org/officeDocument/2006/relationships/slide" Target="slide6.xml"/><Relationship Id="rId2" Type="http://schemas.openxmlformats.org/officeDocument/2006/relationships/image" Target="../media/image24.png"/><Relationship Id="rId1" Type="http://schemas.openxmlformats.org/officeDocument/2006/relationships/slideLayout" Target="../slideLayouts/slideLayout4.xml"/><Relationship Id="rId6" Type="http://schemas.openxmlformats.org/officeDocument/2006/relationships/slide" Target="slide5.xml"/><Relationship Id="rId5" Type="http://schemas.openxmlformats.org/officeDocument/2006/relationships/slide" Target="slide4.xml"/><Relationship Id="rId4" Type="http://schemas.openxmlformats.org/officeDocument/2006/relationships/slide" Target="slide3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8" Type="http://schemas.openxmlformats.org/officeDocument/2006/relationships/image" Target="../media/image25.png"/><Relationship Id="rId3" Type="http://schemas.openxmlformats.org/officeDocument/2006/relationships/hyperlink" Target="http://en.wikipedia.org/wiki/Humanoid" TargetMode="External"/><Relationship Id="rId7" Type="http://schemas.openxmlformats.org/officeDocument/2006/relationships/hyperlink" Target="http://en.wikipedia.org/wiki/FIFA_World_Cup" TargetMode="External"/><Relationship Id="rId2" Type="http://schemas.openxmlformats.org/officeDocument/2006/relationships/hyperlink" Target="http://en.wiktionary.org/wiki/Autonomy" TargetMode="External"/><Relationship Id="rId1" Type="http://schemas.openxmlformats.org/officeDocument/2006/relationships/slideLayout" Target="../slideLayouts/slideLayout2.xml"/><Relationship Id="rId6" Type="http://schemas.openxmlformats.org/officeDocument/2006/relationships/hyperlink" Target="http://en.wikipedia.org/wiki/FIFA" TargetMode="External"/><Relationship Id="rId5" Type="http://schemas.openxmlformats.org/officeDocument/2006/relationships/hyperlink" Target="http://en.wikipedia.org/wiki/Soccer" TargetMode="External"/><Relationship Id="rId4" Type="http://schemas.openxmlformats.org/officeDocument/2006/relationships/hyperlink" Target="http://en.wikipedia.org/wiki/Robot" TargetMode="External"/><Relationship Id="rId9" Type="http://schemas.openxmlformats.org/officeDocument/2006/relationships/hyperlink" Target="http://www.youtube.com/watch?v=Ca0-v0OTml0&amp;feature=player_embedded" TargetMode="External"/></Relationships>
</file>

<file path=ppt/slides/_rels/slide2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1371600"/>
            <a:ext cx="7772400" cy="2914651"/>
          </a:xfrm>
        </p:spPr>
        <p:txBody>
          <a:bodyPr>
            <a:normAutofit/>
          </a:bodyPr>
          <a:lstStyle/>
          <a:p>
            <a:r>
              <a:rPr lang="en-US" dirty="0" smtClean="0"/>
              <a:t>Artificial Intelligence</a:t>
            </a:r>
            <a:br>
              <a:rPr lang="en-US" dirty="0" smtClean="0"/>
            </a:br>
            <a:r>
              <a:rPr lang="en-US" dirty="0" smtClean="0"/>
              <a:t/>
            </a:r>
            <a:br>
              <a:rPr lang="en-US" dirty="0" smtClean="0"/>
            </a:br>
            <a:r>
              <a:rPr lang="en-US" sz="3200" dirty="0" smtClean="0"/>
              <a:t>What’s Possible, What’s Not, </a:t>
            </a:r>
            <a:br>
              <a:rPr lang="en-US" sz="3200" dirty="0" smtClean="0"/>
            </a:br>
            <a:r>
              <a:rPr lang="en-US" sz="3200" dirty="0" smtClean="0"/>
              <a:t>How Do We Move Forward?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4953000"/>
            <a:ext cx="6400800" cy="1752600"/>
          </a:xfrm>
        </p:spPr>
        <p:txBody>
          <a:bodyPr>
            <a:normAutofit lnSpcReduction="10000"/>
          </a:bodyPr>
          <a:lstStyle/>
          <a:p>
            <a:r>
              <a:rPr lang="en-US" dirty="0" smtClean="0"/>
              <a:t>Adam Cheyer</a:t>
            </a:r>
            <a:br>
              <a:rPr lang="en-US" dirty="0" smtClean="0"/>
            </a:br>
            <a:r>
              <a:rPr lang="en-US" dirty="0" smtClean="0"/>
              <a:t/>
            </a:r>
            <a:br>
              <a:rPr lang="en-US" dirty="0" smtClean="0"/>
            </a:br>
            <a:r>
              <a:rPr lang="en-US" sz="2400" dirty="0" smtClean="0"/>
              <a:t>Co-Founder, VP Engineering</a:t>
            </a:r>
          </a:p>
          <a:p>
            <a:r>
              <a:rPr lang="en-US" sz="2400" dirty="0" smtClean="0"/>
              <a:t>Siri Inc</a:t>
            </a:r>
            <a:endParaRPr lang="en-US" sz="2400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0"/>
            <a:ext cx="8229600" cy="1143000"/>
          </a:xfrm>
        </p:spPr>
        <p:txBody>
          <a:bodyPr/>
          <a:lstStyle/>
          <a:p>
            <a:r>
              <a:rPr lang="en-US" dirty="0" smtClean="0"/>
              <a:t>The Future of AI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09600" y="1143000"/>
            <a:ext cx="8382000" cy="5715000"/>
          </a:xfrm>
        </p:spPr>
        <p:txBody>
          <a:bodyPr>
            <a:normAutofit fontScale="92500" lnSpcReduction="20000"/>
          </a:bodyPr>
          <a:lstStyle/>
          <a:p>
            <a:r>
              <a:rPr lang="en-US" dirty="0" smtClean="0"/>
              <a:t>AI: What are we trying to achieve?</a:t>
            </a:r>
          </a:p>
          <a:p>
            <a:r>
              <a:rPr lang="en-US" dirty="0" smtClean="0"/>
              <a:t>What does it require?</a:t>
            </a:r>
          </a:p>
          <a:p>
            <a:r>
              <a:rPr lang="en-US" dirty="0" smtClean="0"/>
              <a:t>Why is it hard?</a:t>
            </a:r>
          </a:p>
          <a:p>
            <a:r>
              <a:rPr lang="en-US" dirty="0" smtClean="0"/>
              <a:t>What approaches are there?</a:t>
            </a:r>
          </a:p>
          <a:p>
            <a:r>
              <a:rPr lang="en-US" dirty="0" smtClean="0"/>
              <a:t>What works well?</a:t>
            </a:r>
          </a:p>
          <a:p>
            <a:r>
              <a:rPr lang="en-US" dirty="0" smtClean="0"/>
              <a:t>What doesn’t?</a:t>
            </a:r>
          </a:p>
          <a:p>
            <a:r>
              <a:rPr lang="en-US" dirty="0" smtClean="0"/>
              <a:t>Where is the state of the art today?</a:t>
            </a:r>
          </a:p>
          <a:p>
            <a:pPr lvl="1"/>
            <a:r>
              <a:rPr lang="en-US" dirty="0" smtClean="0"/>
              <a:t>Commercial “AI Engines”</a:t>
            </a:r>
          </a:p>
          <a:p>
            <a:r>
              <a:rPr lang="en-US" dirty="0" smtClean="0"/>
              <a:t>What are our best hopes of success?</a:t>
            </a:r>
          </a:p>
          <a:p>
            <a:r>
              <a:rPr lang="en-US" dirty="0" smtClean="0"/>
              <a:t>What holds us back?</a:t>
            </a:r>
          </a:p>
          <a:p>
            <a:r>
              <a:rPr lang="en-US" dirty="0" smtClean="0"/>
              <a:t>What does the future look like?</a:t>
            </a:r>
          </a:p>
          <a:p>
            <a:pPr lvl="1"/>
            <a:r>
              <a:rPr lang="en-US" dirty="0" smtClean="0"/>
              <a:t>In 5 years.... In 15…   In 25…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28600"/>
            <a:ext cx="8229600" cy="1143000"/>
          </a:xfrm>
        </p:spPr>
        <p:txBody>
          <a:bodyPr/>
          <a:lstStyle/>
          <a:p>
            <a:pPr lvl="0" rtl="0" eaLnBrk="1" latinLnBrk="0" hangingPunct="1"/>
            <a:r>
              <a:rPr lang="en-US" sz="3200" kern="1200" dirty="0" smtClean="0">
                <a:solidFill>
                  <a:schemeClr val="bg1"/>
                </a:solidFill>
                <a:latin typeface="+mn-lt"/>
                <a:ea typeface="+mn-ea"/>
                <a:cs typeface="+mn-cs"/>
              </a:rPr>
              <a:t>AI: What are we trying to achieve?</a:t>
            </a:r>
            <a:endParaRPr lang="en-US" dirty="0">
              <a:solidFill>
                <a:schemeClr val="bg1"/>
              </a:solidFill>
            </a:endParaRPr>
          </a:p>
        </p:txBody>
      </p:sp>
      <p:pic>
        <p:nvPicPr>
          <p:cNvPr id="1026" name="Picture 2">
            <a:hlinkClick r:id="rId2" action="ppaction://hlinkfile"/>
          </p:cNvPr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1371600" y="1295400"/>
            <a:ext cx="6646863" cy="498814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0" name="TextBox 9"/>
          <p:cNvSpPr txBox="1"/>
          <p:nvPr/>
        </p:nvSpPr>
        <p:spPr>
          <a:xfrm>
            <a:off x="2743200" y="6400800"/>
            <a:ext cx="39624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>
                <a:solidFill>
                  <a:schemeClr val="bg1"/>
                </a:solidFill>
              </a:rPr>
              <a:t>Apple’s Knowledge Navigator (1987)</a:t>
            </a:r>
            <a:endParaRPr lang="en-US" dirty="0">
              <a:solidFill>
                <a:schemeClr val="bg1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458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>
                <a:solidFill>
                  <a:schemeClr val="bg1"/>
                </a:solidFill>
                <a:ea typeface="ＭＳ Ｐゴシック" pitchFamily="-65" charset="-128"/>
              </a:rPr>
              <a:t>Interaction with the Assistant</a:t>
            </a:r>
          </a:p>
        </p:txBody>
      </p:sp>
      <p:sp>
        <p:nvSpPr>
          <p:cNvPr id="44035" name="Content Placeholder 24"/>
          <p:cNvSpPr>
            <a:spLocks noGrp="1"/>
          </p:cNvSpPr>
          <p:nvPr>
            <p:ph idx="1"/>
          </p:nvPr>
        </p:nvSpPr>
        <p:spPr>
          <a:xfrm>
            <a:off x="304800" y="1828800"/>
            <a:ext cx="8686800" cy="4114800"/>
          </a:xfrm>
        </p:spPr>
        <p:txBody>
          <a:bodyPr/>
          <a:lstStyle/>
          <a:p>
            <a:pPr eaLnBrk="1" hangingPunct="1"/>
            <a:r>
              <a:rPr lang="en-US" smtClean="0">
                <a:solidFill>
                  <a:srgbClr val="FFC000"/>
                </a:solidFill>
                <a:ea typeface="ＭＳ Ｐゴシック" pitchFamily="-65" charset="-128"/>
              </a:rPr>
              <a:t>Touch screens </a:t>
            </a:r>
            <a:r>
              <a:rPr lang="en-US" smtClean="0">
                <a:solidFill>
                  <a:schemeClr val="bg1"/>
                </a:solidFill>
                <a:ea typeface="ＭＳ Ｐゴシック" pitchFamily="-65" charset="-128"/>
              </a:rPr>
              <a:t>and cinematic animation</a:t>
            </a:r>
          </a:p>
          <a:p>
            <a:pPr eaLnBrk="1" hangingPunct="1"/>
            <a:r>
              <a:rPr lang="en-US" smtClean="0">
                <a:solidFill>
                  <a:srgbClr val="FFC000"/>
                </a:solidFill>
                <a:ea typeface="ＭＳ Ｐゴシック" pitchFamily="-65" charset="-128"/>
              </a:rPr>
              <a:t>Global network </a:t>
            </a:r>
            <a:r>
              <a:rPr lang="en-US" smtClean="0">
                <a:solidFill>
                  <a:schemeClr val="bg1"/>
                </a:solidFill>
                <a:ea typeface="ＭＳ Ｐゴシック" pitchFamily="-65" charset="-128"/>
              </a:rPr>
              <a:t>for info and collaboration</a:t>
            </a:r>
          </a:p>
          <a:p>
            <a:pPr eaLnBrk="1" hangingPunct="1"/>
            <a:r>
              <a:rPr lang="en-US" smtClean="0">
                <a:solidFill>
                  <a:schemeClr val="bg1"/>
                </a:solidFill>
                <a:ea typeface="ＭＳ Ｐゴシック" pitchFamily="-65" charset="-128"/>
              </a:rPr>
              <a:t>Awareness of </a:t>
            </a:r>
            <a:r>
              <a:rPr lang="en-US" smtClean="0">
                <a:solidFill>
                  <a:srgbClr val="FFC000"/>
                </a:solidFill>
                <a:ea typeface="ＭＳ Ｐゴシック" pitchFamily="-65" charset="-128"/>
              </a:rPr>
              <a:t>temporal </a:t>
            </a:r>
            <a:r>
              <a:rPr lang="en-US" smtClean="0">
                <a:solidFill>
                  <a:schemeClr val="bg1"/>
                </a:solidFill>
                <a:ea typeface="ＭＳ Ｐゴシック" pitchFamily="-65" charset="-128"/>
              </a:rPr>
              <a:t>and </a:t>
            </a:r>
            <a:r>
              <a:rPr lang="en-US" smtClean="0">
                <a:solidFill>
                  <a:srgbClr val="FFC000"/>
                </a:solidFill>
                <a:ea typeface="ＭＳ Ｐゴシック" pitchFamily="-65" charset="-128"/>
              </a:rPr>
              <a:t>social context</a:t>
            </a:r>
          </a:p>
          <a:p>
            <a:pPr eaLnBrk="1" hangingPunct="1"/>
            <a:r>
              <a:rPr lang="en-US" smtClean="0">
                <a:solidFill>
                  <a:srgbClr val="FFC000"/>
                </a:solidFill>
                <a:ea typeface="ＭＳ Ｐゴシック" pitchFamily="-65" charset="-128"/>
              </a:rPr>
              <a:t>Continuous Speech</a:t>
            </a:r>
            <a:r>
              <a:rPr lang="en-US" smtClean="0">
                <a:solidFill>
                  <a:schemeClr val="bg1"/>
                </a:solidFill>
                <a:ea typeface="ＭＳ Ｐゴシック" pitchFamily="-65" charset="-128"/>
              </a:rPr>
              <a:t> in and out</a:t>
            </a:r>
          </a:p>
          <a:p>
            <a:pPr eaLnBrk="1" hangingPunct="1"/>
            <a:r>
              <a:rPr lang="en-US" smtClean="0">
                <a:solidFill>
                  <a:srgbClr val="FFC000"/>
                </a:solidFill>
                <a:ea typeface="ＭＳ Ｐゴシック" pitchFamily="-65" charset="-128"/>
              </a:rPr>
              <a:t>Conversational Interface</a:t>
            </a:r>
            <a:r>
              <a:rPr lang="en-US" smtClean="0">
                <a:solidFill>
                  <a:schemeClr val="bg1"/>
                </a:solidFill>
                <a:ea typeface="ＭＳ Ｐゴシック" pitchFamily="-65" charset="-128"/>
              </a:rPr>
              <a:t> - assistant talks back</a:t>
            </a:r>
          </a:p>
          <a:p>
            <a:pPr eaLnBrk="1" hangingPunct="1"/>
            <a:r>
              <a:rPr lang="en-US" smtClean="0">
                <a:solidFill>
                  <a:srgbClr val="FFC000"/>
                </a:solidFill>
                <a:ea typeface="ＭＳ Ｐゴシック" pitchFamily="-65" charset="-128"/>
              </a:rPr>
              <a:t>Delegation of tasks </a:t>
            </a:r>
            <a:r>
              <a:rPr lang="en-US" smtClean="0">
                <a:solidFill>
                  <a:schemeClr val="bg1"/>
                </a:solidFill>
                <a:ea typeface="ＭＳ Ｐゴシック" pitchFamily="-65" charset="-128"/>
              </a:rPr>
              <a:t>to the assistant</a:t>
            </a:r>
          </a:p>
          <a:p>
            <a:pPr eaLnBrk="1" hangingPunct="1"/>
            <a:r>
              <a:rPr lang="en-US" smtClean="0">
                <a:solidFill>
                  <a:schemeClr val="bg1"/>
                </a:solidFill>
                <a:ea typeface="ＭＳ Ｐゴシック" pitchFamily="-65" charset="-128"/>
              </a:rPr>
              <a:t>Assistant use of </a:t>
            </a:r>
            <a:r>
              <a:rPr lang="en-US" smtClean="0">
                <a:solidFill>
                  <a:srgbClr val="FFC000"/>
                </a:solidFill>
                <a:ea typeface="ＭＳ Ｐゴシック" pitchFamily="-65" charset="-128"/>
              </a:rPr>
              <a:t>personal data</a:t>
            </a:r>
          </a:p>
        </p:txBody>
      </p:sp>
    </p:spTree>
  </p:cSld>
  <p:clrMapOvr>
    <a:masterClrMapping/>
  </p:clrMapOvr>
  <p:transition>
    <p:fade thruBlk="1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403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lide(fromBottom)">
                                      <p:cBhvr>
                                        <p:cTn id="7" dur="500"/>
                                        <p:tgtEl>
                                          <p:spTgt spid="4403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403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lide(fromBottom)">
                                      <p:cBhvr>
                                        <p:cTn id="12" dur="500"/>
                                        <p:tgtEl>
                                          <p:spTgt spid="4403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403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lide(fromBottom)">
                                      <p:cBhvr>
                                        <p:cTn id="17" dur="500"/>
                                        <p:tgtEl>
                                          <p:spTgt spid="4403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403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lide(fromBottom)">
                                      <p:cBhvr>
                                        <p:cTn id="22" dur="500"/>
                                        <p:tgtEl>
                                          <p:spTgt spid="4403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403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lide(fromBottom)">
                                      <p:cBhvr>
                                        <p:cTn id="27" dur="500"/>
                                        <p:tgtEl>
                                          <p:spTgt spid="4403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1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4035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lide(fromBottom)">
                                      <p:cBhvr>
                                        <p:cTn id="32" dur="500"/>
                                        <p:tgtEl>
                                          <p:spTgt spid="44035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1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4035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lide(fromBottom)">
                                      <p:cBhvr>
                                        <p:cTn id="37" dur="500"/>
                                        <p:tgtEl>
                                          <p:spTgt spid="44035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4035" grpId="0" build="p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 show="0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315" name="Rectangle 3"/>
          <p:cNvSpPr>
            <a:spLocks noGrp="1" noChangeArrowheads="1"/>
          </p:cNvSpPr>
          <p:nvPr>
            <p:ph type="subTitle" idx="1"/>
          </p:nvPr>
        </p:nvSpPr>
        <p:spPr>
          <a:xfrm>
            <a:off x="914400" y="2438400"/>
            <a:ext cx="7239000" cy="1371600"/>
          </a:xfrm>
          <a:scene3d>
            <a:camera prst="perspectiveFront"/>
            <a:lightRig rig="threePt" dir="t"/>
          </a:scene3d>
        </p:spPr>
        <p:txBody>
          <a:bodyPr>
            <a:normAutofit/>
          </a:bodyPr>
          <a:lstStyle/>
          <a:p>
            <a:pPr eaLnBrk="1" hangingPunct="1">
              <a:buFont typeface="Wingdings" pitchFamily="-65" charset="2"/>
              <a:buNone/>
              <a:defRPr/>
            </a:pPr>
            <a:r>
              <a:rPr lang="en-US" sz="3600" dirty="0" smtClean="0">
                <a:solidFill>
                  <a:schemeClr val="bg1"/>
                </a:solidFill>
              </a:rPr>
              <a:t>Is the Knowledge Navigator vision </a:t>
            </a:r>
            <a:br>
              <a:rPr lang="en-US" sz="3600" dirty="0" smtClean="0">
                <a:solidFill>
                  <a:schemeClr val="bg1"/>
                </a:solidFill>
              </a:rPr>
            </a:br>
            <a:r>
              <a:rPr lang="en-US" sz="3600" dirty="0" smtClean="0">
                <a:solidFill>
                  <a:schemeClr val="bg1"/>
                </a:solidFill>
              </a:rPr>
              <a:t>possible today?</a:t>
            </a:r>
            <a:endParaRPr lang="en-US" dirty="0" smtClean="0">
              <a:solidFill>
                <a:schemeClr val="bg1"/>
              </a:solidFill>
            </a:endParaRPr>
          </a:p>
          <a:p>
            <a:pPr eaLnBrk="1" hangingPunct="1">
              <a:buFont typeface="Wingdings" pitchFamily="-65" charset="2"/>
              <a:buNone/>
              <a:defRPr/>
            </a:pPr>
            <a:endParaRPr lang="en-US" dirty="0" smtClean="0">
              <a:solidFill>
                <a:schemeClr val="bg1"/>
              </a:solidFill>
            </a:endParaRPr>
          </a:p>
        </p:txBody>
      </p:sp>
    </p:spTree>
  </p:cSld>
  <p:clrMapOvr>
    <a:masterClrMapping/>
  </p:clrMapOvr>
  <p:transition spd="slow">
    <p:fade thruBlk="1"/>
  </p:transition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315" name="Rectangle 3"/>
          <p:cNvSpPr>
            <a:spLocks noGrp="1" noChangeArrowheads="1"/>
          </p:cNvSpPr>
          <p:nvPr>
            <p:ph type="subTitle" idx="1"/>
          </p:nvPr>
        </p:nvSpPr>
        <p:spPr>
          <a:xfrm>
            <a:off x="914400" y="2438400"/>
            <a:ext cx="7239000" cy="1371600"/>
          </a:xfrm>
          <a:scene3d>
            <a:camera prst="perspectiveFront"/>
            <a:lightRig rig="threePt" dir="t"/>
          </a:scene3d>
        </p:spPr>
        <p:txBody>
          <a:bodyPr>
            <a:normAutofit/>
          </a:bodyPr>
          <a:lstStyle/>
          <a:p>
            <a:pPr eaLnBrk="1" hangingPunct="1">
              <a:buFont typeface="Wingdings" pitchFamily="-65" charset="2"/>
              <a:buNone/>
              <a:defRPr/>
            </a:pPr>
            <a:r>
              <a:rPr lang="en-US" sz="3600" dirty="0" smtClean="0">
                <a:solidFill>
                  <a:schemeClr val="bg1"/>
                </a:solidFill>
              </a:rPr>
              <a:t>Is the Knowledge Navigator vision </a:t>
            </a:r>
            <a:br>
              <a:rPr lang="en-US" sz="3600" dirty="0" smtClean="0">
                <a:solidFill>
                  <a:schemeClr val="bg1"/>
                </a:solidFill>
              </a:rPr>
            </a:br>
            <a:r>
              <a:rPr lang="en-US" sz="3600" dirty="0" smtClean="0">
                <a:solidFill>
                  <a:schemeClr val="bg1"/>
                </a:solidFill>
              </a:rPr>
              <a:t>possible today?</a:t>
            </a:r>
            <a:endParaRPr lang="en-US" dirty="0" smtClean="0">
              <a:solidFill>
                <a:schemeClr val="bg1"/>
              </a:solidFill>
            </a:endParaRPr>
          </a:p>
          <a:p>
            <a:pPr eaLnBrk="1" hangingPunct="1">
              <a:buFont typeface="Wingdings" pitchFamily="-65" charset="2"/>
              <a:buNone/>
              <a:defRPr/>
            </a:pPr>
            <a:endParaRPr lang="en-US" dirty="0" smtClean="0">
              <a:solidFill>
                <a:schemeClr val="bg1"/>
              </a:solidFill>
            </a:endParaRPr>
          </a:p>
        </p:txBody>
      </p:sp>
      <p:sp>
        <p:nvSpPr>
          <p:cNvPr id="3" name="Rectangle 3"/>
          <p:cNvSpPr txBox="1">
            <a:spLocks noChangeArrowheads="1"/>
          </p:cNvSpPr>
          <p:nvPr/>
        </p:nvSpPr>
        <p:spPr bwMode="auto">
          <a:xfrm>
            <a:off x="838200" y="5181600"/>
            <a:ext cx="7543800" cy="1295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scene3d>
            <a:camera prst="perspectiveFront"/>
            <a:lightRig rig="threePt" dir="t"/>
          </a:scene3d>
        </p:spPr>
        <p:txBody>
          <a:bodyPr>
            <a:normAutofit/>
          </a:bodyPr>
          <a:lstStyle/>
          <a:p>
            <a:pPr algn="ctr">
              <a:spcBef>
                <a:spcPct val="20000"/>
              </a:spcBef>
              <a:buClr>
                <a:srgbClr val="808000"/>
              </a:buClr>
              <a:buSzPct val="70000"/>
              <a:buFont typeface="Wingdings" pitchFamily="-108" charset="2"/>
              <a:buNone/>
              <a:defRPr/>
            </a:pPr>
            <a:r>
              <a:rPr lang="en-US" sz="3600" kern="0" dirty="0">
                <a:solidFill>
                  <a:srgbClr val="FFC000"/>
                </a:solidFill>
                <a:latin typeface="+mn-lt"/>
                <a:ea typeface="ＭＳ Ｐゴシック" pitchFamily="-65" charset="-128"/>
                <a:cs typeface="ＭＳ Ｐゴシック" pitchFamily="-65" charset="-128"/>
              </a:rPr>
              <a:t>But </a:t>
            </a:r>
            <a:r>
              <a:rPr lang="en-US" sz="3600" kern="0" dirty="0" err="1">
                <a:solidFill>
                  <a:srgbClr val="FFC000"/>
                </a:solidFill>
                <a:latin typeface="+mn-lt"/>
                <a:ea typeface="ＭＳ Ｐゴシック" pitchFamily="-65" charset="-128"/>
                <a:cs typeface="ＭＳ Ｐゴシック" pitchFamily="-65" charset="-128"/>
              </a:rPr>
              <a:t>we're</a:t>
            </a:r>
            <a:r>
              <a:rPr lang="en-US" sz="3600" kern="0" dirty="0">
                <a:solidFill>
                  <a:srgbClr val="FFC000"/>
                </a:solidFill>
                <a:latin typeface="+mn-lt"/>
                <a:ea typeface="ＭＳ Ｐゴシック" pitchFamily="-65" charset="-128"/>
                <a:cs typeface="ＭＳ Ｐゴシック" pitchFamily="-65" charset="-128"/>
              </a:rPr>
              <a:t> getting there.</a:t>
            </a:r>
            <a:endParaRPr lang="en-US" sz="2800" kern="0" dirty="0">
              <a:solidFill>
                <a:srgbClr val="FFC000"/>
              </a:solidFill>
              <a:latin typeface="+mn-lt"/>
              <a:ea typeface="ＭＳ Ｐゴシック" pitchFamily="-65" charset="-128"/>
              <a:cs typeface="ＭＳ Ｐゴシック" pitchFamily="-65" charset="-128"/>
            </a:endParaRPr>
          </a:p>
        </p:txBody>
      </p:sp>
      <p:sp>
        <p:nvSpPr>
          <p:cNvPr id="4" name="Rectangle 3"/>
          <p:cNvSpPr txBox="1">
            <a:spLocks noChangeArrowheads="1"/>
          </p:cNvSpPr>
          <p:nvPr/>
        </p:nvSpPr>
        <p:spPr bwMode="auto">
          <a:xfrm>
            <a:off x="838200" y="3886200"/>
            <a:ext cx="7543800" cy="1295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scene3d>
            <a:camera prst="perspectiveFront"/>
            <a:lightRig rig="threePt" dir="t"/>
          </a:scene3d>
        </p:spPr>
        <p:txBody>
          <a:bodyPr>
            <a:normAutofit/>
          </a:bodyPr>
          <a:lstStyle/>
          <a:p>
            <a:pPr algn="ctr">
              <a:spcBef>
                <a:spcPct val="20000"/>
              </a:spcBef>
              <a:buClr>
                <a:srgbClr val="808000"/>
              </a:buClr>
              <a:buSzPct val="70000"/>
              <a:buFont typeface="Wingdings" pitchFamily="-108" charset="2"/>
              <a:buNone/>
              <a:defRPr/>
            </a:pPr>
            <a:r>
              <a:rPr lang="en-US" sz="6000" kern="0" dirty="0">
                <a:solidFill>
                  <a:schemeClr val="bg1"/>
                </a:solidFill>
                <a:latin typeface="+mn-lt"/>
                <a:ea typeface="ＭＳ Ｐゴシック" pitchFamily="-65" charset="-128"/>
                <a:cs typeface="ＭＳ Ｐゴシック" pitchFamily="-65" charset="-128"/>
              </a:rPr>
              <a:t>No.</a:t>
            </a:r>
            <a:endParaRPr lang="en-US" sz="4800" kern="0" dirty="0">
              <a:solidFill>
                <a:schemeClr val="bg1"/>
              </a:solidFill>
              <a:latin typeface="+mn-lt"/>
              <a:ea typeface="ＭＳ Ｐゴシック" pitchFamily="-65" charset="-128"/>
              <a:cs typeface="ＭＳ Ｐゴシック" pitchFamily="-65" charset="-128"/>
            </a:endParaRPr>
          </a:p>
        </p:txBody>
      </p:sp>
    </p:spTree>
  </p:cSld>
  <p:clrMapOvr>
    <a:masterClrMapping/>
  </p:clrMapOvr>
  <p:transition spd="slow">
    <p:fade thruBlk="1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9" fill="hold">
                            <p:stCondLst>
                              <p:cond delay="500"/>
                            </p:stCondLst>
                            <p:childTnLst>
                              <p:par>
                                <p:cTn id="10" presetID="10" presetClass="entr" presetSubtype="0" fill="hold" grpId="0" nodeType="afterEffect">
                                  <p:stCondLst>
                                    <p:cond delay="100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20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uild="p"/>
      <p:bldP spid="4" grpId="0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530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>
                <a:solidFill>
                  <a:schemeClr val="bg1"/>
                </a:solidFill>
                <a:ea typeface="ＭＳ Ｐゴシック" pitchFamily="-65" charset="-128"/>
              </a:rPr>
              <a:t>How Close are we Today?</a:t>
            </a:r>
          </a:p>
        </p:txBody>
      </p:sp>
      <p:sp>
        <p:nvSpPr>
          <p:cNvPr id="14" name="Content Placeholder 13"/>
          <p:cNvSpPr>
            <a:spLocks noGrp="1"/>
          </p:cNvSpPr>
          <p:nvPr>
            <p:ph sz="half" idx="1"/>
          </p:nvPr>
        </p:nvSpPr>
        <p:spPr>
          <a:xfrm>
            <a:off x="2819400" y="1676400"/>
            <a:ext cx="6324600" cy="3352800"/>
          </a:xfrm>
        </p:spPr>
        <p:txBody>
          <a:bodyPr/>
          <a:lstStyle/>
          <a:p>
            <a:pPr eaLnBrk="1" hangingPunct="1"/>
            <a:r>
              <a:rPr lang="en-US" b="1" dirty="0" smtClean="0">
                <a:solidFill>
                  <a:schemeClr val="bg1"/>
                </a:solidFill>
                <a:ea typeface="ＭＳ Ｐゴシック" pitchFamily="-65" charset="-128"/>
              </a:rPr>
              <a:t>Touch screens</a:t>
            </a:r>
          </a:p>
          <a:p>
            <a:pPr eaLnBrk="1" hangingPunct="1"/>
            <a:r>
              <a:rPr lang="en-US" b="1" dirty="0" smtClean="0">
                <a:solidFill>
                  <a:schemeClr val="bg1"/>
                </a:solidFill>
                <a:ea typeface="ＭＳ Ｐゴシック" pitchFamily="-65" charset="-128"/>
              </a:rPr>
              <a:t>Cinematic effects</a:t>
            </a:r>
          </a:p>
          <a:p>
            <a:pPr eaLnBrk="1" hangingPunct="1"/>
            <a:r>
              <a:rPr lang="en-US" b="1" dirty="0" smtClean="0">
                <a:solidFill>
                  <a:schemeClr val="bg1"/>
                </a:solidFill>
                <a:ea typeface="ＭＳ Ｐゴシック" pitchFamily="-65" charset="-128"/>
              </a:rPr>
              <a:t>Global network</a:t>
            </a:r>
          </a:p>
          <a:p>
            <a:pPr eaLnBrk="1" hangingPunct="1"/>
            <a:r>
              <a:rPr lang="en-US" b="1" dirty="0" smtClean="0">
                <a:solidFill>
                  <a:schemeClr val="bg1"/>
                </a:solidFill>
                <a:ea typeface="ＭＳ Ｐゴシック" pitchFamily="-65" charset="-128"/>
              </a:rPr>
              <a:t>Location and time awareness</a:t>
            </a:r>
          </a:p>
          <a:p>
            <a:pPr eaLnBrk="1" hangingPunct="1"/>
            <a:r>
              <a:rPr lang="en-US" b="1" dirty="0" smtClean="0">
                <a:solidFill>
                  <a:schemeClr val="bg1"/>
                </a:solidFill>
                <a:ea typeface="ＭＳ Ｐゴシック" pitchFamily="-65" charset="-128"/>
              </a:rPr>
              <a:t>Speech out, on demand</a:t>
            </a:r>
          </a:p>
          <a:p>
            <a:pPr eaLnBrk="1" hangingPunct="1"/>
            <a:r>
              <a:rPr lang="en-US" b="1" dirty="0" smtClean="0">
                <a:solidFill>
                  <a:schemeClr val="bg1"/>
                </a:solidFill>
                <a:ea typeface="ＭＳ Ｐゴシック" pitchFamily="-65" charset="-128"/>
              </a:rPr>
              <a:t>Continuous speech to text</a:t>
            </a:r>
          </a:p>
        </p:txBody>
      </p:sp>
      <p:pic>
        <p:nvPicPr>
          <p:cNvPr id="22532" name="Picture 9"/>
          <p:cNvPicPr>
            <a:picLocks noChangeAspect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0" y="1536700"/>
            <a:ext cx="2390775" cy="32639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7" name="Rectangle 16"/>
          <p:cNvSpPr>
            <a:spLocks noChangeArrowheads="1"/>
          </p:cNvSpPr>
          <p:nvPr/>
        </p:nvSpPr>
        <p:spPr bwMode="auto">
          <a:xfrm>
            <a:off x="609600" y="5588000"/>
            <a:ext cx="7789863" cy="584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algn="ctr"/>
            <a:r>
              <a:rPr lang="en-US" sz="3200" i="1">
                <a:solidFill>
                  <a:srgbClr val="FFC000"/>
                </a:solidFill>
                <a:latin typeface="Arial" pitchFamily="34" charset="0"/>
              </a:rPr>
              <a:t>But where is the interface for assistance?</a:t>
            </a:r>
          </a:p>
        </p:txBody>
      </p:sp>
    </p:spTree>
  </p:cSld>
  <p:clrMapOvr>
    <a:masterClrMapping/>
  </p:clrMapOvr>
  <p:transition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1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7" dur="5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12" dur="5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4" grpId="0"/>
      <p:bldP spid="17" grpId="0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315" name="Rectangle 3"/>
          <p:cNvSpPr>
            <a:spLocks noGrp="1" noChangeArrowheads="1"/>
          </p:cNvSpPr>
          <p:nvPr>
            <p:ph type="subTitle" idx="1"/>
          </p:nvPr>
        </p:nvSpPr>
        <p:spPr>
          <a:xfrm>
            <a:off x="876300" y="2514600"/>
            <a:ext cx="7543800" cy="1752600"/>
          </a:xfrm>
          <a:scene3d>
            <a:camera prst="perspectiveFront"/>
            <a:lightRig rig="threePt" dir="t"/>
          </a:scene3d>
        </p:spPr>
        <p:txBody>
          <a:bodyPr>
            <a:normAutofit/>
          </a:bodyPr>
          <a:lstStyle/>
          <a:p>
            <a:pPr eaLnBrk="1" hangingPunct="1">
              <a:buFont typeface="Wingdings" pitchFamily="-65" charset="2"/>
              <a:buNone/>
              <a:defRPr/>
            </a:pPr>
            <a:r>
              <a:rPr lang="en-US" sz="3600" dirty="0" smtClean="0">
                <a:solidFill>
                  <a:srgbClr val="FFC000"/>
                </a:solidFill>
              </a:rPr>
              <a:t>You just can't talk to a search engine this way.</a:t>
            </a:r>
          </a:p>
        </p:txBody>
      </p:sp>
      <p:sp>
        <p:nvSpPr>
          <p:cNvPr id="6" name="Rectangle 3"/>
          <p:cNvSpPr txBox="1">
            <a:spLocks noChangeArrowheads="1"/>
          </p:cNvSpPr>
          <p:nvPr/>
        </p:nvSpPr>
        <p:spPr bwMode="auto">
          <a:xfrm>
            <a:off x="876300" y="4419600"/>
            <a:ext cx="7543800" cy="17526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scene3d>
            <a:camera prst="perspectiveFront"/>
            <a:lightRig rig="threePt" dir="t"/>
          </a:scene3d>
        </p:spPr>
        <p:txBody>
          <a:bodyPr>
            <a:normAutofit/>
          </a:bodyPr>
          <a:lstStyle/>
          <a:p>
            <a:pPr>
              <a:spcBef>
                <a:spcPct val="20000"/>
              </a:spcBef>
              <a:buClr>
                <a:srgbClr val="808000"/>
              </a:buClr>
              <a:buSzPct val="70000"/>
              <a:buFont typeface="Wingdings" pitchFamily="-108" charset="2"/>
              <a:buNone/>
              <a:defRPr/>
            </a:pPr>
            <a:r>
              <a:rPr lang="en-US" sz="2800" kern="0" dirty="0">
                <a:solidFill>
                  <a:schemeClr val="bg1"/>
                </a:solidFill>
                <a:latin typeface="+mn-lt"/>
                <a:ea typeface="ＭＳ Ｐゴシック" pitchFamily="-65" charset="-128"/>
                <a:cs typeface="ＭＳ Ｐゴシック" pitchFamily="-65" charset="-128"/>
              </a:rPr>
              <a:t>"The future of search is a conversation     </a:t>
            </a:r>
            <a:br>
              <a:rPr lang="en-US" sz="2800" kern="0" dirty="0">
                <a:solidFill>
                  <a:schemeClr val="bg1"/>
                </a:solidFill>
                <a:latin typeface="+mn-lt"/>
                <a:ea typeface="ＭＳ Ｐゴシック" pitchFamily="-65" charset="-128"/>
                <a:cs typeface="ＭＳ Ｐゴシック" pitchFamily="-65" charset="-128"/>
              </a:rPr>
            </a:br>
            <a:r>
              <a:rPr lang="en-US" sz="2800" kern="0" dirty="0">
                <a:solidFill>
                  <a:schemeClr val="bg1"/>
                </a:solidFill>
                <a:latin typeface="+mn-lt"/>
                <a:ea typeface="ＭＳ Ｐゴシック" pitchFamily="-65" charset="-128"/>
                <a:cs typeface="ＭＳ Ｐゴシック" pitchFamily="-65" charset="-128"/>
              </a:rPr>
              <a:t>  with someone you trust."</a:t>
            </a:r>
          </a:p>
          <a:p>
            <a:pPr algn="r">
              <a:spcBef>
                <a:spcPct val="20000"/>
              </a:spcBef>
              <a:buClr>
                <a:srgbClr val="808000"/>
              </a:buClr>
              <a:buSzPct val="70000"/>
              <a:buFont typeface="Wingdings" pitchFamily="-108" charset="2"/>
              <a:buNone/>
              <a:defRPr/>
            </a:pPr>
            <a:r>
              <a:rPr lang="en-US" sz="2800" kern="0" dirty="0">
                <a:solidFill>
                  <a:schemeClr val="bg1"/>
                </a:solidFill>
                <a:latin typeface="+mn-lt"/>
                <a:ea typeface="ＭＳ Ｐゴシック" pitchFamily="-65" charset="-128"/>
                <a:cs typeface="ＭＳ Ｐゴシック" pitchFamily="-65" charset="-128"/>
              </a:rPr>
              <a:t>               -- John Battelle, </a:t>
            </a:r>
            <a:r>
              <a:rPr lang="en-US" sz="2800" i="1" kern="0" dirty="0">
                <a:solidFill>
                  <a:schemeClr val="bg1"/>
                </a:solidFill>
                <a:latin typeface="+mn-lt"/>
                <a:ea typeface="ＭＳ Ｐゴシック" pitchFamily="-65" charset="-128"/>
                <a:cs typeface="ＭＳ Ｐゴシック" pitchFamily="-65" charset="-128"/>
              </a:rPr>
              <a:t>The Search</a:t>
            </a:r>
            <a:endParaRPr lang="en-US" sz="2000" kern="0" dirty="0">
              <a:solidFill>
                <a:schemeClr val="bg1"/>
              </a:solidFill>
              <a:latin typeface="+mn-lt"/>
              <a:ea typeface="ＭＳ Ｐゴシック" pitchFamily="-65" charset="-128"/>
              <a:cs typeface="ＭＳ Ｐゴシック" pitchFamily="-65" charset="-128"/>
            </a:endParaRPr>
          </a:p>
          <a:p>
            <a:pPr algn="ctr">
              <a:spcBef>
                <a:spcPct val="20000"/>
              </a:spcBef>
              <a:buClr>
                <a:srgbClr val="808000"/>
              </a:buClr>
              <a:buSzPct val="70000"/>
              <a:buFont typeface="Wingdings" pitchFamily="-108" charset="2"/>
              <a:buNone/>
              <a:defRPr/>
            </a:pPr>
            <a:endParaRPr lang="en-US" sz="2000" kern="0" dirty="0">
              <a:solidFill>
                <a:schemeClr val="bg1"/>
              </a:solidFill>
              <a:latin typeface="+mn-lt"/>
              <a:ea typeface="ＭＳ Ｐゴシック" pitchFamily="-65" charset="-128"/>
              <a:cs typeface="ＭＳ Ｐゴシック" pitchFamily="-65" charset="-128"/>
            </a:endParaRPr>
          </a:p>
        </p:txBody>
      </p:sp>
    </p:spTree>
  </p:cSld>
  <p:clrMapOvr>
    <a:masterClrMapping/>
  </p:clrMapOvr>
  <p:transition spd="slow">
    <p:fad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31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2000"/>
                                        <p:tgtEl>
                                          <p:spTgt spid="1331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20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3315" grpId="0" build="p"/>
      <p:bldP spid="6" grpId="0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3"/>
          <p:cNvSpPr txBox="1">
            <a:spLocks noChangeArrowheads="1"/>
          </p:cNvSpPr>
          <p:nvPr/>
        </p:nvSpPr>
        <p:spPr>
          <a:xfrm>
            <a:off x="0" y="5943600"/>
            <a:ext cx="9144000" cy="914400"/>
          </a:xfrm>
          <a:prstGeom prst="rect">
            <a:avLst/>
          </a:prstGeom>
          <a:scene3d>
            <a:camera prst="perspectiveFront"/>
            <a:lightRig rig="threePt" dir="t"/>
          </a:scene3d>
        </p:spPr>
        <p:txBody>
          <a:bodyPr/>
          <a:lstStyle/>
          <a:p>
            <a:pPr algn="ctr" fontAlgn="auto">
              <a:spcBef>
                <a:spcPct val="20000"/>
              </a:spcBef>
              <a:spcAft>
                <a:spcPts val="0"/>
              </a:spcAft>
              <a:buFont typeface="Arial" pitchFamily="34" charset="0"/>
              <a:buNone/>
              <a:defRPr/>
            </a:pPr>
            <a:r>
              <a:rPr lang="en-US" sz="3600" dirty="0" smtClean="0">
                <a:solidFill>
                  <a:srgbClr val="FFC000"/>
                </a:solidFill>
                <a:latin typeface="+mn-lt"/>
                <a:cs typeface="+mn-cs"/>
              </a:rPr>
              <a:t>And it all needs to work together…</a:t>
            </a:r>
            <a:endParaRPr lang="en-US" sz="3600" dirty="0">
              <a:solidFill>
                <a:srgbClr val="FFC000"/>
              </a:solidFill>
              <a:latin typeface="+mn-lt"/>
              <a:cs typeface="+mn-cs"/>
            </a:endParaRPr>
          </a:p>
        </p:txBody>
      </p:sp>
      <p:sp>
        <p:nvSpPr>
          <p:cNvPr id="6" name="TextBox 5"/>
          <p:cNvSpPr txBox="1">
            <a:spLocks noChangeArrowheads="1"/>
          </p:cNvSpPr>
          <p:nvPr/>
        </p:nvSpPr>
        <p:spPr bwMode="auto">
          <a:xfrm>
            <a:off x="381000" y="2602468"/>
            <a:ext cx="2475806" cy="40011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algn="ctr"/>
            <a:r>
              <a:rPr lang="en-US" sz="2000">
                <a:solidFill>
                  <a:schemeClr val="bg1"/>
                </a:solidFill>
                <a:latin typeface="Arial" pitchFamily="34" charset="0"/>
              </a:rPr>
              <a:t>Location Awareness</a:t>
            </a:r>
          </a:p>
        </p:txBody>
      </p:sp>
      <p:sp>
        <p:nvSpPr>
          <p:cNvPr id="8" name="TextBox 7"/>
          <p:cNvSpPr txBox="1">
            <a:spLocks noChangeArrowheads="1"/>
          </p:cNvSpPr>
          <p:nvPr/>
        </p:nvSpPr>
        <p:spPr bwMode="auto">
          <a:xfrm>
            <a:off x="3429000" y="2297668"/>
            <a:ext cx="2962671" cy="40011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algn="ctr"/>
            <a:r>
              <a:rPr lang="en-US" sz="2000">
                <a:solidFill>
                  <a:schemeClr val="bg1"/>
                </a:solidFill>
                <a:latin typeface="Arial" pitchFamily="34" charset="0"/>
              </a:rPr>
              <a:t>Conversational Interface</a:t>
            </a:r>
          </a:p>
        </p:txBody>
      </p:sp>
      <p:sp>
        <p:nvSpPr>
          <p:cNvPr id="9" name="TextBox 8"/>
          <p:cNvSpPr txBox="1">
            <a:spLocks noChangeArrowheads="1"/>
          </p:cNvSpPr>
          <p:nvPr/>
        </p:nvSpPr>
        <p:spPr bwMode="auto">
          <a:xfrm>
            <a:off x="3776663" y="2907268"/>
            <a:ext cx="1874872" cy="40011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algn="ctr"/>
            <a:r>
              <a:rPr lang="en-US" sz="2000">
                <a:solidFill>
                  <a:schemeClr val="bg1"/>
                </a:solidFill>
                <a:latin typeface="Arial" pitchFamily="34" charset="0"/>
              </a:rPr>
              <a:t>Speech to Text</a:t>
            </a:r>
          </a:p>
        </p:txBody>
      </p:sp>
      <p:sp>
        <p:nvSpPr>
          <p:cNvPr id="10" name="TextBox 9"/>
          <p:cNvSpPr txBox="1">
            <a:spLocks noChangeArrowheads="1"/>
          </p:cNvSpPr>
          <p:nvPr/>
        </p:nvSpPr>
        <p:spPr bwMode="auto">
          <a:xfrm>
            <a:off x="838200" y="3210481"/>
            <a:ext cx="2067169" cy="40011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algn="ctr"/>
            <a:r>
              <a:rPr lang="en-US" sz="2000">
                <a:solidFill>
                  <a:schemeClr val="bg1"/>
                </a:solidFill>
                <a:latin typeface="Arial" pitchFamily="34" charset="0"/>
              </a:rPr>
              <a:t>Time Awareness</a:t>
            </a:r>
          </a:p>
        </p:txBody>
      </p:sp>
      <p:sp>
        <p:nvSpPr>
          <p:cNvPr id="12" name="TextBox 11"/>
          <p:cNvSpPr txBox="1">
            <a:spLocks noChangeArrowheads="1"/>
          </p:cNvSpPr>
          <p:nvPr/>
        </p:nvSpPr>
        <p:spPr bwMode="auto">
          <a:xfrm>
            <a:off x="4386263" y="3440668"/>
            <a:ext cx="1648656" cy="40011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algn="ctr"/>
            <a:r>
              <a:rPr lang="en-US" sz="2000">
                <a:solidFill>
                  <a:schemeClr val="bg1"/>
                </a:solidFill>
                <a:latin typeface="Arial" pitchFamily="34" charset="0"/>
              </a:rPr>
              <a:t>Text to Intent</a:t>
            </a:r>
          </a:p>
        </p:txBody>
      </p:sp>
      <p:sp>
        <p:nvSpPr>
          <p:cNvPr id="13" name="TextBox 12"/>
          <p:cNvSpPr txBox="1">
            <a:spLocks noChangeArrowheads="1"/>
          </p:cNvSpPr>
          <p:nvPr/>
        </p:nvSpPr>
        <p:spPr bwMode="auto">
          <a:xfrm>
            <a:off x="381000" y="4507468"/>
            <a:ext cx="3730508" cy="40011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algn="ctr"/>
            <a:r>
              <a:rPr lang="en-US" sz="2000">
                <a:solidFill>
                  <a:schemeClr val="bg1"/>
                </a:solidFill>
                <a:latin typeface="Arial" pitchFamily="34" charset="0"/>
              </a:rPr>
              <a:t>Access to Personal Information</a:t>
            </a:r>
          </a:p>
        </p:txBody>
      </p:sp>
      <p:sp>
        <p:nvSpPr>
          <p:cNvPr id="15" name="TextBox 14"/>
          <p:cNvSpPr txBox="1">
            <a:spLocks noChangeArrowheads="1"/>
          </p:cNvSpPr>
          <p:nvPr/>
        </p:nvSpPr>
        <p:spPr bwMode="auto">
          <a:xfrm>
            <a:off x="4800600" y="3974068"/>
            <a:ext cx="1441420" cy="40011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algn="ctr"/>
            <a:r>
              <a:rPr lang="en-US" sz="2000">
                <a:solidFill>
                  <a:schemeClr val="bg1"/>
                </a:solidFill>
                <a:latin typeface="Arial" pitchFamily="34" charset="0"/>
              </a:rPr>
              <a:t>Dialog flow</a:t>
            </a:r>
          </a:p>
        </p:txBody>
      </p:sp>
      <p:sp>
        <p:nvSpPr>
          <p:cNvPr id="16" name="TextBox 15"/>
          <p:cNvSpPr txBox="1">
            <a:spLocks noChangeArrowheads="1"/>
          </p:cNvSpPr>
          <p:nvPr/>
        </p:nvSpPr>
        <p:spPr bwMode="auto">
          <a:xfrm>
            <a:off x="1330325" y="3816906"/>
            <a:ext cx="2033825" cy="40011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algn="ctr"/>
            <a:r>
              <a:rPr lang="en-US" sz="2000">
                <a:solidFill>
                  <a:schemeClr val="bg1"/>
                </a:solidFill>
                <a:latin typeface="Arial" pitchFamily="34" charset="0"/>
              </a:rPr>
              <a:t>Task Awareness</a:t>
            </a:r>
          </a:p>
        </p:txBody>
      </p:sp>
      <p:sp>
        <p:nvSpPr>
          <p:cNvPr id="17" name="TextBox 16"/>
          <p:cNvSpPr txBox="1">
            <a:spLocks noChangeArrowheads="1"/>
          </p:cNvSpPr>
          <p:nvPr/>
        </p:nvSpPr>
        <p:spPr bwMode="auto">
          <a:xfrm>
            <a:off x="6477000" y="2978706"/>
            <a:ext cx="1866216" cy="40011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algn="ctr"/>
            <a:r>
              <a:rPr lang="en-US" sz="2000">
                <a:solidFill>
                  <a:schemeClr val="bg1"/>
                </a:solidFill>
                <a:latin typeface="Arial" pitchFamily="34" charset="0"/>
              </a:rPr>
              <a:t>Semantic Data</a:t>
            </a:r>
          </a:p>
        </p:txBody>
      </p:sp>
      <p:sp>
        <p:nvSpPr>
          <p:cNvPr id="18" name="TextBox 17"/>
          <p:cNvSpPr txBox="1">
            <a:spLocks noChangeArrowheads="1"/>
          </p:cNvSpPr>
          <p:nvPr/>
        </p:nvSpPr>
        <p:spPr bwMode="auto">
          <a:xfrm>
            <a:off x="6667500" y="3591481"/>
            <a:ext cx="1767087" cy="40011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algn="ctr"/>
            <a:r>
              <a:rPr lang="en-US" sz="2000">
                <a:solidFill>
                  <a:schemeClr val="bg1"/>
                </a:solidFill>
                <a:latin typeface="Arial" pitchFamily="34" charset="0"/>
              </a:rPr>
              <a:t>Services APIs</a:t>
            </a:r>
          </a:p>
        </p:txBody>
      </p:sp>
      <p:sp>
        <p:nvSpPr>
          <p:cNvPr id="19" name="TextBox 18"/>
          <p:cNvSpPr txBox="1">
            <a:spLocks noChangeArrowheads="1"/>
          </p:cNvSpPr>
          <p:nvPr/>
        </p:nvSpPr>
        <p:spPr bwMode="auto">
          <a:xfrm>
            <a:off x="6889750" y="4202668"/>
            <a:ext cx="1909946" cy="70788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algn="ctr"/>
            <a:r>
              <a:rPr lang="en-US" sz="2000" dirty="0">
                <a:solidFill>
                  <a:schemeClr val="bg1"/>
                </a:solidFill>
                <a:latin typeface="Arial" pitchFamily="34" charset="0"/>
              </a:rPr>
              <a:t>Task &amp; Domain</a:t>
            </a:r>
          </a:p>
          <a:p>
            <a:pPr algn="ctr"/>
            <a:r>
              <a:rPr lang="en-US" sz="2000" dirty="0">
                <a:solidFill>
                  <a:schemeClr val="bg1"/>
                </a:solidFill>
                <a:latin typeface="Arial" pitchFamily="34" charset="0"/>
              </a:rPr>
              <a:t>Models</a:t>
            </a:r>
          </a:p>
        </p:txBody>
      </p:sp>
      <p:sp>
        <p:nvSpPr>
          <p:cNvPr id="14" name="TextBox 13"/>
          <p:cNvSpPr txBox="1">
            <a:spLocks noChangeArrowheads="1"/>
          </p:cNvSpPr>
          <p:nvPr/>
        </p:nvSpPr>
        <p:spPr bwMode="auto">
          <a:xfrm>
            <a:off x="1295400" y="5105400"/>
            <a:ext cx="1412567" cy="40011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algn="ctr"/>
            <a:r>
              <a:rPr lang="en-US" sz="2000" dirty="0" smtClean="0">
                <a:solidFill>
                  <a:schemeClr val="bg1"/>
                </a:solidFill>
                <a:latin typeface="Arial" pitchFamily="34" charset="0"/>
              </a:rPr>
              <a:t>Reasoning</a:t>
            </a:r>
            <a:endParaRPr lang="en-US" sz="2000" dirty="0">
              <a:solidFill>
                <a:schemeClr val="bg1"/>
              </a:solidFill>
              <a:latin typeface="Arial" pitchFamily="34" charset="0"/>
            </a:endParaRPr>
          </a:p>
        </p:txBody>
      </p:sp>
      <p:sp>
        <p:nvSpPr>
          <p:cNvPr id="20" name="TextBox 19"/>
          <p:cNvSpPr txBox="1">
            <a:spLocks noChangeArrowheads="1"/>
          </p:cNvSpPr>
          <p:nvPr/>
        </p:nvSpPr>
        <p:spPr bwMode="auto">
          <a:xfrm>
            <a:off x="4953000" y="4572000"/>
            <a:ext cx="1566455" cy="40011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algn="ctr"/>
            <a:r>
              <a:rPr lang="en-US" sz="2000" dirty="0" smtClean="0">
                <a:solidFill>
                  <a:schemeClr val="bg1"/>
                </a:solidFill>
                <a:latin typeface="Arial" pitchFamily="34" charset="0"/>
              </a:rPr>
              <a:t>Preferences</a:t>
            </a:r>
            <a:endParaRPr lang="en-US" sz="2000" dirty="0">
              <a:solidFill>
                <a:schemeClr val="bg1"/>
              </a:solidFill>
              <a:latin typeface="Arial" pitchFamily="34" charset="0"/>
            </a:endParaRPr>
          </a:p>
        </p:txBody>
      </p:sp>
      <p:sp>
        <p:nvSpPr>
          <p:cNvPr id="21" name="Rectangle 3"/>
          <p:cNvSpPr txBox="1">
            <a:spLocks noChangeArrowheads="1"/>
          </p:cNvSpPr>
          <p:nvPr/>
        </p:nvSpPr>
        <p:spPr>
          <a:xfrm>
            <a:off x="0" y="304800"/>
            <a:ext cx="9144000" cy="914400"/>
          </a:xfrm>
          <a:prstGeom prst="rect">
            <a:avLst/>
          </a:prstGeom>
          <a:scene3d>
            <a:camera prst="perspectiveFront"/>
            <a:lightRig rig="threePt" dir="t"/>
          </a:scene3d>
        </p:spPr>
        <p:txBody>
          <a:bodyPr/>
          <a:lstStyle/>
          <a:p>
            <a:pPr algn="ctr" fontAlgn="auto">
              <a:spcBef>
                <a:spcPct val="20000"/>
              </a:spcBef>
              <a:spcAft>
                <a:spcPts val="0"/>
              </a:spcAft>
              <a:buFont typeface="Arial" pitchFamily="34" charset="0"/>
              <a:buNone/>
              <a:defRPr/>
            </a:pPr>
            <a:r>
              <a:rPr lang="en-US" sz="3600" dirty="0" smtClean="0">
                <a:solidFill>
                  <a:srgbClr val="FFC000"/>
                </a:solidFill>
                <a:latin typeface="+mn-lt"/>
                <a:cs typeface="+mn-cs"/>
              </a:rPr>
              <a:t>What does it require?</a:t>
            </a:r>
            <a:endParaRPr lang="en-US" sz="3600" dirty="0">
              <a:solidFill>
                <a:srgbClr val="FFC000"/>
              </a:solidFill>
              <a:latin typeface="+mn-lt"/>
              <a:cs typeface="+mn-cs"/>
            </a:endParaRPr>
          </a:p>
        </p:txBody>
      </p:sp>
      <p:sp>
        <p:nvSpPr>
          <p:cNvPr id="22" name="TextBox 21"/>
          <p:cNvSpPr txBox="1">
            <a:spLocks noChangeArrowheads="1"/>
          </p:cNvSpPr>
          <p:nvPr/>
        </p:nvSpPr>
        <p:spPr bwMode="auto">
          <a:xfrm>
            <a:off x="3276600" y="5181600"/>
            <a:ext cx="1184941" cy="40011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algn="ctr"/>
            <a:r>
              <a:rPr lang="en-US" sz="2000" dirty="0" smtClean="0">
                <a:solidFill>
                  <a:schemeClr val="bg1"/>
                </a:solidFill>
                <a:latin typeface="Arial" pitchFamily="34" charset="0"/>
              </a:rPr>
              <a:t>Planning</a:t>
            </a:r>
            <a:endParaRPr lang="en-US" sz="2000" dirty="0">
              <a:solidFill>
                <a:schemeClr val="bg1"/>
              </a:solidFill>
              <a:latin typeface="Arial" pitchFamily="34" charset="0"/>
            </a:endParaRPr>
          </a:p>
        </p:txBody>
      </p:sp>
      <p:sp>
        <p:nvSpPr>
          <p:cNvPr id="23" name="TextBox 22"/>
          <p:cNvSpPr txBox="1">
            <a:spLocks noChangeArrowheads="1"/>
          </p:cNvSpPr>
          <p:nvPr/>
        </p:nvSpPr>
        <p:spPr bwMode="auto">
          <a:xfrm>
            <a:off x="4953000" y="5257800"/>
            <a:ext cx="1455848" cy="40011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algn="ctr"/>
            <a:r>
              <a:rPr lang="en-US" sz="2000" dirty="0" smtClean="0">
                <a:solidFill>
                  <a:schemeClr val="bg1"/>
                </a:solidFill>
                <a:latin typeface="Arial" pitchFamily="34" charset="0"/>
              </a:rPr>
              <a:t>Scheduling</a:t>
            </a:r>
            <a:endParaRPr lang="en-US" sz="2000" dirty="0">
              <a:solidFill>
                <a:schemeClr val="bg1"/>
              </a:solidFill>
              <a:latin typeface="Arial" pitchFamily="34" charset="0"/>
            </a:endParaRPr>
          </a:p>
        </p:txBody>
      </p:sp>
      <p:sp>
        <p:nvSpPr>
          <p:cNvPr id="24" name="TextBox 23"/>
          <p:cNvSpPr txBox="1">
            <a:spLocks noChangeArrowheads="1"/>
          </p:cNvSpPr>
          <p:nvPr/>
        </p:nvSpPr>
        <p:spPr bwMode="auto">
          <a:xfrm>
            <a:off x="7239000" y="5257800"/>
            <a:ext cx="1183337" cy="40011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algn="ctr"/>
            <a:r>
              <a:rPr lang="en-US" sz="2000" dirty="0" smtClean="0">
                <a:solidFill>
                  <a:schemeClr val="bg1"/>
                </a:solidFill>
                <a:latin typeface="Arial" pitchFamily="34" charset="0"/>
              </a:rPr>
              <a:t>Learning</a:t>
            </a:r>
            <a:endParaRPr lang="en-US" sz="2000" dirty="0">
              <a:solidFill>
                <a:schemeClr val="bg1"/>
              </a:solidFill>
              <a:latin typeface="Arial" pitchFamily="34" charset="0"/>
            </a:endParaRPr>
          </a:p>
        </p:txBody>
      </p:sp>
    </p:spTree>
  </p:cSld>
  <p:clrMapOvr>
    <a:masterClrMapping/>
  </p:clrMapOvr>
  <p:transition spd="slow">
    <p:fad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30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3000"/>
                            </p:stCondLst>
                            <p:childTnLst>
                              <p:par>
                                <p:cTn id="9" presetID="10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1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2" fill="hold">
                            <p:stCondLst>
                              <p:cond delay="3500"/>
                            </p:stCondLst>
                            <p:childTnLst>
                              <p:par>
                                <p:cTn id="13" presetID="10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" dur="5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6" fill="hold">
                            <p:stCondLst>
                              <p:cond delay="4000"/>
                            </p:stCondLst>
                            <p:childTnLst>
                              <p:par>
                                <p:cTn id="17" presetID="10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9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0" fill="hold">
                            <p:stCondLst>
                              <p:cond delay="4500"/>
                            </p:stCondLst>
                            <p:childTnLst>
                              <p:par>
                                <p:cTn id="21" presetID="10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3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4" fill="hold">
                            <p:stCondLst>
                              <p:cond delay="5000"/>
                            </p:stCondLst>
                            <p:childTnLst>
                              <p:par>
                                <p:cTn id="25" presetID="10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8" fill="hold">
                            <p:stCondLst>
                              <p:cond delay="5500"/>
                            </p:stCondLst>
                            <p:childTnLst>
                              <p:par>
                                <p:cTn id="29" presetID="10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1" dur="5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2" fill="hold">
                            <p:stCondLst>
                              <p:cond delay="6000"/>
                            </p:stCondLst>
                            <p:childTnLst>
                              <p:par>
                                <p:cTn id="33" presetID="10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5" dur="5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6" fill="hold">
                            <p:stCondLst>
                              <p:cond delay="6500"/>
                            </p:stCondLst>
                            <p:childTnLst>
                              <p:par>
                                <p:cTn id="37" presetID="10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9" dur="500"/>
                                        <p:tgtEl>
                                          <p:spTgt spid="1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0" fill="hold">
                            <p:stCondLst>
                              <p:cond delay="7000"/>
                            </p:stCondLst>
                            <p:childTnLst>
                              <p:par>
                                <p:cTn id="41" presetID="10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3" dur="50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4" fill="hold">
                            <p:stCondLst>
                              <p:cond delay="7500"/>
                            </p:stCondLst>
                            <p:childTnLst>
                              <p:par>
                                <p:cTn id="45" presetID="10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7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8" fill="hold">
                            <p:stCondLst>
                              <p:cond delay="8000"/>
                            </p:stCondLst>
                            <p:childTnLst>
                              <p:par>
                                <p:cTn id="49" presetID="10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1" dur="50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2" fill="hold">
                            <p:stCondLst>
                              <p:cond delay="8500"/>
                            </p:stCondLst>
                            <p:childTnLst>
                              <p:par>
                                <p:cTn id="53" presetID="10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5" dur="5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6" fill="hold">
                            <p:stCondLst>
                              <p:cond delay="9000"/>
                            </p:stCondLst>
                            <p:childTnLst>
                              <p:par>
                                <p:cTn id="57" presetID="10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9" dur="500"/>
                                        <p:tgtEl>
                                          <p:spTgt spid="2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60" fill="hold">
                            <p:stCondLst>
                              <p:cond delay="9500"/>
                            </p:stCondLst>
                            <p:childTnLst>
                              <p:par>
                                <p:cTn id="61" presetID="10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3" dur="50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64" fill="hold">
                            <p:stCondLst>
                              <p:cond delay="10000"/>
                            </p:stCondLst>
                            <p:childTnLst>
                              <p:par>
                                <p:cTn id="65" presetID="10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7" dur="5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68" fill="hold">
                            <p:stCondLst>
                              <p:cond delay="10500"/>
                            </p:stCondLst>
                            <p:childTnLst>
                              <p:par>
                                <p:cTn id="69" presetID="10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1" dur="20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/>
      <p:bldP spid="6" grpId="0"/>
      <p:bldP spid="8" grpId="0"/>
      <p:bldP spid="9" grpId="0"/>
      <p:bldP spid="10" grpId="0"/>
      <p:bldP spid="12" grpId="0"/>
      <p:bldP spid="13" grpId="0"/>
      <p:bldP spid="15" grpId="0"/>
      <p:bldP spid="16" grpId="0"/>
      <p:bldP spid="17" grpId="0"/>
      <p:bldP spid="18" grpId="0"/>
      <p:bldP spid="19" grpId="0"/>
      <p:bldP spid="14" grpId="0"/>
      <p:bldP spid="20" grpId="0"/>
      <p:bldP spid="22" grpId="0"/>
      <p:bldP spid="23" grpId="0"/>
      <p:bldP spid="24" grpId="0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0"/>
            <a:ext cx="8229600" cy="1143000"/>
          </a:xfrm>
        </p:spPr>
        <p:txBody>
          <a:bodyPr/>
          <a:lstStyle/>
          <a:p>
            <a:pPr lvl="0" rtl="0" eaLnBrk="1" latinLnBrk="0" hangingPunct="1"/>
            <a:r>
              <a:rPr lang="en-US" sz="3200" kern="1200" dirty="0" smtClean="0">
                <a:solidFill>
                  <a:schemeClr val="tx1"/>
                </a:solidFill>
                <a:latin typeface="+mn-lt"/>
                <a:ea typeface="+mn-ea"/>
                <a:cs typeface="+mn-cs"/>
              </a:rPr>
              <a:t>Why is it hard?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838200" y="1219200"/>
            <a:ext cx="7543800" cy="5638800"/>
          </a:xfrm>
        </p:spPr>
        <p:txBody>
          <a:bodyPr>
            <a:normAutofit fontScale="85000" lnSpcReduction="20000"/>
          </a:bodyPr>
          <a:lstStyle/>
          <a:p>
            <a:r>
              <a:rPr lang="en-US" dirty="0" smtClean="0"/>
              <a:t>Each component technology is complex</a:t>
            </a:r>
          </a:p>
          <a:p>
            <a:endParaRPr lang="en-US" dirty="0" smtClean="0"/>
          </a:p>
          <a:p>
            <a:endParaRPr lang="en-US" dirty="0" smtClean="0"/>
          </a:p>
          <a:p>
            <a:endParaRPr lang="en-US" dirty="0" smtClean="0"/>
          </a:p>
          <a:p>
            <a:endParaRPr lang="en-US" dirty="0" smtClean="0"/>
          </a:p>
          <a:p>
            <a:endParaRPr lang="en-US" dirty="0" smtClean="0"/>
          </a:p>
          <a:p>
            <a:endParaRPr lang="en-US" dirty="0" smtClean="0"/>
          </a:p>
          <a:p>
            <a:endParaRPr lang="en-US" dirty="0" smtClean="0"/>
          </a:p>
          <a:p>
            <a:endParaRPr lang="en-US" dirty="0" smtClean="0"/>
          </a:p>
          <a:p>
            <a:endParaRPr lang="en-US" dirty="0" smtClean="0"/>
          </a:p>
          <a:p>
            <a:r>
              <a:rPr lang="en-US" dirty="0" smtClean="0"/>
              <a:t>Informal, incomplete grammar of English is larger than 1,700 pages</a:t>
            </a:r>
            <a:br>
              <a:rPr lang="en-US" dirty="0" smtClean="0"/>
            </a:br>
            <a:r>
              <a:rPr lang="en-US" dirty="0" smtClean="0"/>
              <a:t/>
            </a:r>
            <a:br>
              <a:rPr lang="en-US" dirty="0" smtClean="0"/>
            </a:br>
            <a:r>
              <a:rPr lang="en-US" sz="1900" dirty="0" smtClean="0"/>
              <a:t>R. Quirk et al., </a:t>
            </a:r>
            <a:r>
              <a:rPr lang="en-US" sz="1900" i="1" dirty="0" smtClean="0"/>
              <a:t>A Comprehensive Grammar of the English Language, Longman, </a:t>
            </a:r>
            <a:r>
              <a:rPr lang="en-US" sz="1900" dirty="0" smtClean="0"/>
              <a:t>1985.</a:t>
            </a:r>
            <a:endParaRPr lang="en-US" sz="3300" dirty="0" smtClean="0"/>
          </a:p>
          <a:p>
            <a:endParaRPr lang="en-US" sz="3300" dirty="0"/>
          </a:p>
        </p:txBody>
      </p:sp>
      <p:sp>
        <p:nvSpPr>
          <p:cNvPr id="4" name="Oval Callout 3"/>
          <p:cNvSpPr/>
          <p:nvPr/>
        </p:nvSpPr>
        <p:spPr>
          <a:xfrm>
            <a:off x="2362200" y="1981200"/>
            <a:ext cx="4724400" cy="838200"/>
          </a:xfrm>
          <a:prstGeom prst="wedgeEllipseCallout">
            <a:avLst>
              <a:gd name="adj1" fmla="val 65982"/>
              <a:gd name="adj2" fmla="val 101688"/>
            </a:avLst>
          </a:prstGeom>
          <a:solidFill>
            <a:schemeClr val="accent5">
              <a:lumMod val="20000"/>
              <a:lumOff val="80000"/>
            </a:schemeClr>
          </a:solidFill>
          <a:ln w="15875">
            <a:solidFill>
              <a:schemeClr val="accent1">
                <a:shade val="50000"/>
              </a:schemeClr>
            </a:solidFill>
            <a:prstDash val="das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" name="Rectangle 4"/>
          <p:cNvSpPr/>
          <p:nvPr/>
        </p:nvSpPr>
        <p:spPr>
          <a:xfrm>
            <a:off x="2667000" y="2133600"/>
            <a:ext cx="4495800" cy="46166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2400" dirty="0" smtClean="0"/>
              <a:t>book 4 star restaurant in </a:t>
            </a:r>
            <a:r>
              <a:rPr lang="en-US" sz="2400" dirty="0"/>
              <a:t>B</a:t>
            </a:r>
            <a:r>
              <a:rPr lang="en-US" sz="2400" dirty="0" smtClean="0"/>
              <a:t>oston</a:t>
            </a:r>
            <a:endParaRPr lang="en-US" sz="2400" dirty="0"/>
          </a:p>
        </p:txBody>
      </p:sp>
      <p:sp>
        <p:nvSpPr>
          <p:cNvPr id="6" name="Round Diagonal Corner Rectangle 5"/>
          <p:cNvSpPr/>
          <p:nvPr/>
        </p:nvSpPr>
        <p:spPr>
          <a:xfrm>
            <a:off x="1600200" y="3429000"/>
            <a:ext cx="1066800" cy="381000"/>
          </a:xfrm>
          <a:prstGeom prst="round2DiagRect">
            <a:avLst/>
          </a:prstGeom>
          <a:solidFill>
            <a:schemeClr val="accent3">
              <a:lumMod val="60000"/>
              <a:lumOff val="4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 smtClean="0">
                <a:solidFill>
                  <a:srgbClr val="002060"/>
                </a:solidFill>
              </a:rPr>
              <a:t>city</a:t>
            </a:r>
            <a:endParaRPr lang="en-US" dirty="0">
              <a:solidFill>
                <a:srgbClr val="002060"/>
              </a:solidFill>
            </a:endParaRPr>
          </a:p>
        </p:txBody>
      </p:sp>
      <p:sp>
        <p:nvSpPr>
          <p:cNvPr id="7" name="Round Diagonal Corner Rectangle 6"/>
          <p:cNvSpPr/>
          <p:nvPr/>
        </p:nvSpPr>
        <p:spPr>
          <a:xfrm>
            <a:off x="3200400" y="3733800"/>
            <a:ext cx="1905000" cy="381000"/>
          </a:xfrm>
          <a:prstGeom prst="round2DiagRect">
            <a:avLst/>
          </a:prstGeom>
          <a:solidFill>
            <a:schemeClr val="accent3">
              <a:lumMod val="60000"/>
              <a:lumOff val="4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 smtClean="0">
                <a:solidFill>
                  <a:srgbClr val="002060"/>
                </a:solidFill>
              </a:rPr>
              <a:t>Restaurant name</a:t>
            </a:r>
            <a:endParaRPr lang="en-US" dirty="0">
              <a:solidFill>
                <a:srgbClr val="002060"/>
              </a:solidFill>
            </a:endParaRPr>
          </a:p>
        </p:txBody>
      </p:sp>
      <p:cxnSp>
        <p:nvCxnSpPr>
          <p:cNvPr id="8" name="Straight Connector 7"/>
          <p:cNvCxnSpPr/>
          <p:nvPr/>
        </p:nvCxnSpPr>
        <p:spPr>
          <a:xfrm>
            <a:off x="2743200" y="2590800"/>
            <a:ext cx="609600" cy="1588"/>
          </a:xfrm>
          <a:prstGeom prst="line">
            <a:avLst/>
          </a:prstGeom>
          <a:ln w="28575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" name="Straight Connector 8"/>
          <p:cNvCxnSpPr/>
          <p:nvPr/>
        </p:nvCxnSpPr>
        <p:spPr>
          <a:xfrm>
            <a:off x="5867400" y="2590800"/>
            <a:ext cx="838200" cy="1588"/>
          </a:xfrm>
          <a:prstGeom prst="line">
            <a:avLst/>
          </a:prstGeom>
          <a:ln w="28575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" name="Straight Connector 9"/>
          <p:cNvCxnSpPr>
            <a:stCxn id="6" idx="3"/>
          </p:cNvCxnSpPr>
          <p:nvPr/>
        </p:nvCxnSpPr>
        <p:spPr>
          <a:xfrm rot="5400000" flipH="1" flipV="1">
            <a:off x="2171700" y="2552700"/>
            <a:ext cx="838200" cy="914400"/>
          </a:xfrm>
          <a:prstGeom prst="line">
            <a:avLst/>
          </a:prstGeom>
          <a:ln w="28575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1" name="Straight Connector 10"/>
          <p:cNvCxnSpPr/>
          <p:nvPr/>
        </p:nvCxnSpPr>
        <p:spPr>
          <a:xfrm flipV="1">
            <a:off x="2514600" y="2590800"/>
            <a:ext cx="3810000" cy="838200"/>
          </a:xfrm>
          <a:prstGeom prst="line">
            <a:avLst/>
          </a:prstGeom>
          <a:ln w="28575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2" name="Straight Connector 11"/>
          <p:cNvCxnSpPr/>
          <p:nvPr/>
        </p:nvCxnSpPr>
        <p:spPr>
          <a:xfrm>
            <a:off x="3657600" y="2590800"/>
            <a:ext cx="457200" cy="2382"/>
          </a:xfrm>
          <a:prstGeom prst="line">
            <a:avLst/>
          </a:prstGeom>
          <a:ln w="28575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3" name="Straight Connector 12"/>
          <p:cNvCxnSpPr/>
          <p:nvPr/>
        </p:nvCxnSpPr>
        <p:spPr>
          <a:xfrm flipV="1">
            <a:off x="2286000" y="2590800"/>
            <a:ext cx="1600200" cy="838200"/>
          </a:xfrm>
          <a:prstGeom prst="line">
            <a:avLst/>
          </a:prstGeom>
          <a:ln w="28575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4" name="Straight Connector 13"/>
          <p:cNvCxnSpPr>
            <a:stCxn id="7" idx="3"/>
          </p:cNvCxnSpPr>
          <p:nvPr/>
        </p:nvCxnSpPr>
        <p:spPr>
          <a:xfrm rot="16200000" flipV="1">
            <a:off x="3486150" y="3067050"/>
            <a:ext cx="1143000" cy="190500"/>
          </a:xfrm>
          <a:prstGeom prst="line">
            <a:avLst/>
          </a:prstGeom>
          <a:ln w="28575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5" name="Straight Connector 14"/>
          <p:cNvCxnSpPr/>
          <p:nvPr/>
        </p:nvCxnSpPr>
        <p:spPr>
          <a:xfrm>
            <a:off x="3657600" y="2667000"/>
            <a:ext cx="1828800" cy="1588"/>
          </a:xfrm>
          <a:prstGeom prst="line">
            <a:avLst/>
          </a:prstGeom>
          <a:ln w="28575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6" name="Straight Connector 15"/>
          <p:cNvCxnSpPr/>
          <p:nvPr/>
        </p:nvCxnSpPr>
        <p:spPr>
          <a:xfrm rot="5400000" flipH="1" flipV="1">
            <a:off x="4000500" y="2933700"/>
            <a:ext cx="1066800" cy="533400"/>
          </a:xfrm>
          <a:prstGeom prst="line">
            <a:avLst/>
          </a:prstGeom>
          <a:ln w="28575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7" name="Straight Connector 16"/>
          <p:cNvCxnSpPr/>
          <p:nvPr/>
        </p:nvCxnSpPr>
        <p:spPr>
          <a:xfrm flipV="1">
            <a:off x="4419600" y="2590800"/>
            <a:ext cx="1981200" cy="1143000"/>
          </a:xfrm>
          <a:prstGeom prst="line">
            <a:avLst/>
          </a:prstGeom>
          <a:ln w="28575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8" name="TextBox 17"/>
          <p:cNvSpPr txBox="1"/>
          <p:nvPr/>
        </p:nvSpPr>
        <p:spPr>
          <a:xfrm>
            <a:off x="5257800" y="3352800"/>
            <a:ext cx="20574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+ </a:t>
            </a:r>
            <a:r>
              <a:rPr lang="en-US" dirty="0" smtClean="0">
                <a:solidFill>
                  <a:schemeClr val="accent1"/>
                </a:solidFill>
              </a:rPr>
              <a:t>43</a:t>
            </a:r>
            <a:r>
              <a:rPr lang="en-US" dirty="0" smtClean="0"/>
              <a:t> other fragment interpretations…</a:t>
            </a:r>
            <a:endParaRPr lang="en-US" dirty="0"/>
          </a:p>
        </p:txBody>
      </p:sp>
      <p:sp>
        <p:nvSpPr>
          <p:cNvPr id="19" name="TextBox 18"/>
          <p:cNvSpPr txBox="1"/>
          <p:nvPr/>
        </p:nvSpPr>
        <p:spPr>
          <a:xfrm>
            <a:off x="1143000" y="3886200"/>
            <a:ext cx="1981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>
                <a:solidFill>
                  <a:srgbClr val="0070C0"/>
                </a:solidFill>
              </a:rPr>
              <a:t>8</a:t>
            </a:r>
            <a:r>
              <a:rPr lang="en-US" dirty="0" smtClean="0"/>
              <a:t> Boston’s in US…</a:t>
            </a:r>
            <a:endParaRPr lang="en-US" dirty="0"/>
          </a:p>
        </p:txBody>
      </p:sp>
      <p:sp>
        <p:nvSpPr>
          <p:cNvPr id="20" name="TextBox 19"/>
          <p:cNvSpPr txBox="1"/>
          <p:nvPr/>
        </p:nvSpPr>
        <p:spPr>
          <a:xfrm>
            <a:off x="2133600" y="4343400"/>
            <a:ext cx="5029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i="1" dirty="0" smtClean="0"/>
              <a:t>These combine into many valid interpretations</a:t>
            </a:r>
            <a:endParaRPr lang="en-US" i="1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0"/>
            <a:ext cx="8229600" cy="1143000"/>
          </a:xfrm>
        </p:spPr>
        <p:txBody>
          <a:bodyPr/>
          <a:lstStyle/>
          <a:p>
            <a:pPr lvl="0" rtl="0" eaLnBrk="1" latinLnBrk="0" hangingPunct="1"/>
            <a:r>
              <a:rPr lang="en-US" sz="3200" kern="1200" dirty="0" smtClean="0">
                <a:solidFill>
                  <a:schemeClr val="tx1"/>
                </a:solidFill>
                <a:latin typeface="+mn-lt"/>
                <a:ea typeface="+mn-ea"/>
                <a:cs typeface="+mn-cs"/>
              </a:rPr>
              <a:t>Why is it hard?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838200" y="1219200"/>
            <a:ext cx="7543800" cy="4953000"/>
          </a:xfrm>
        </p:spPr>
        <p:txBody>
          <a:bodyPr>
            <a:normAutofit fontScale="92500" lnSpcReduction="10000"/>
          </a:bodyPr>
          <a:lstStyle/>
          <a:p>
            <a:r>
              <a:rPr lang="en-US" dirty="0" smtClean="0"/>
              <a:t>“Common sense” knowledge is fundamental to all components</a:t>
            </a:r>
          </a:p>
          <a:p>
            <a:pPr lvl="1"/>
            <a:r>
              <a:rPr lang="en-US" dirty="0" smtClean="0"/>
              <a:t>Don’t yet have sufficient representations for logical reasoning</a:t>
            </a:r>
          </a:p>
          <a:p>
            <a:pPr lvl="1"/>
            <a:r>
              <a:rPr lang="en-US" dirty="0" smtClean="0"/>
              <a:t>*Huge* amounts of knowledge required, where does it come from?</a:t>
            </a:r>
          </a:p>
          <a:p>
            <a:pPr lvl="1"/>
            <a:r>
              <a:rPr lang="en-US" dirty="0" smtClean="0"/>
              <a:t>How to manage the scale of the two?</a:t>
            </a:r>
          </a:p>
          <a:p>
            <a:pPr>
              <a:buNone/>
            </a:pPr>
            <a:endParaRPr lang="en-US" dirty="0" smtClean="0"/>
          </a:p>
          <a:p>
            <a:r>
              <a:rPr lang="en-US" sz="3300" dirty="0" smtClean="0"/>
              <a:t>Each component area uses different technologies, languages, methods yet </a:t>
            </a:r>
            <a:br>
              <a:rPr lang="en-US" sz="3300" dirty="0" smtClean="0"/>
            </a:br>
            <a:r>
              <a:rPr lang="en-US" sz="3300" b="1" dirty="0" smtClean="0"/>
              <a:t>deep integration </a:t>
            </a:r>
            <a:r>
              <a:rPr lang="en-US" sz="3300" dirty="0" smtClean="0"/>
              <a:t>is fundamentally required</a:t>
            </a:r>
            <a:endParaRPr lang="en-US" sz="3300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lvl="0" rtl="0" eaLnBrk="1" latinLnBrk="0" hangingPunct="1"/>
            <a:r>
              <a:rPr lang="en-US" sz="3200" dirty="0" smtClean="0">
                <a:latin typeface="+mn-lt"/>
                <a:ea typeface="+mn-ea"/>
                <a:cs typeface="+mn-cs"/>
              </a:rPr>
              <a:t>What approaches are there?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Simple heuristic rules plus enormous computation (search)</a:t>
            </a:r>
          </a:p>
          <a:p>
            <a:r>
              <a:rPr lang="en-US" dirty="0" smtClean="0"/>
              <a:t>“Deep” knowledge approach</a:t>
            </a:r>
          </a:p>
          <a:p>
            <a:pPr lvl="1"/>
            <a:r>
              <a:rPr lang="en-US" dirty="0" smtClean="0"/>
              <a:t>Typically relies on hand-coded grammars, ontologies, and rules</a:t>
            </a:r>
          </a:p>
          <a:p>
            <a:r>
              <a:rPr lang="en-US" dirty="0" smtClean="0"/>
              <a:t>Statistical approach relying on learning probabilities from large corpora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lvl="0" rtl="0" eaLnBrk="1" latinLnBrk="0" hangingPunct="1"/>
            <a:r>
              <a:rPr lang="en-US" sz="3200" dirty="0" smtClean="0">
                <a:latin typeface="+mn-lt"/>
                <a:ea typeface="+mn-ea"/>
                <a:cs typeface="+mn-cs"/>
              </a:rPr>
              <a:t>What works well?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447800"/>
            <a:ext cx="8229600" cy="5105400"/>
          </a:xfrm>
        </p:spPr>
        <p:txBody>
          <a:bodyPr>
            <a:normAutofit fontScale="85000" lnSpcReduction="20000"/>
          </a:bodyPr>
          <a:lstStyle/>
          <a:p>
            <a:r>
              <a:rPr lang="en-US" dirty="0" smtClean="0"/>
              <a:t>All the approaches work well – for some problems</a:t>
            </a:r>
          </a:p>
          <a:p>
            <a:endParaRPr lang="en-US" dirty="0" smtClean="0"/>
          </a:p>
          <a:p>
            <a:pPr lvl="1"/>
            <a:r>
              <a:rPr lang="en-US" dirty="0" smtClean="0"/>
              <a:t>Massive search with simple heuristics</a:t>
            </a:r>
          </a:p>
          <a:p>
            <a:pPr lvl="2"/>
            <a:r>
              <a:rPr lang="en-US" dirty="0" smtClean="0"/>
              <a:t>Deep Blue beats world chess champion</a:t>
            </a:r>
          </a:p>
          <a:p>
            <a:pPr lvl="2"/>
            <a:r>
              <a:rPr lang="en-US" dirty="0" smtClean="0"/>
              <a:t>Genetic Finance beats benchmarks on stock prediction</a:t>
            </a:r>
          </a:p>
          <a:p>
            <a:pPr lvl="2">
              <a:buNone/>
            </a:pPr>
            <a:endParaRPr lang="en-US" dirty="0" smtClean="0"/>
          </a:p>
          <a:p>
            <a:pPr lvl="1"/>
            <a:r>
              <a:rPr lang="en-US" dirty="0" smtClean="0"/>
              <a:t>Statistical training based on massive data</a:t>
            </a:r>
          </a:p>
          <a:p>
            <a:pPr lvl="2"/>
            <a:r>
              <a:rPr lang="en-US" dirty="0" smtClean="0"/>
              <a:t>Speech recognition</a:t>
            </a:r>
          </a:p>
          <a:p>
            <a:pPr lvl="2"/>
            <a:r>
              <a:rPr lang="en-US" dirty="0" smtClean="0"/>
              <a:t>Machine translation</a:t>
            </a:r>
          </a:p>
          <a:p>
            <a:pPr lvl="2"/>
            <a:r>
              <a:rPr lang="en-US" dirty="0" smtClean="0"/>
              <a:t>Web search</a:t>
            </a:r>
          </a:p>
          <a:p>
            <a:pPr lvl="2"/>
            <a:r>
              <a:rPr lang="en-US" i="1" dirty="0" smtClean="0"/>
              <a:t>Read: “The Unreasonable Effectiveness of Data”</a:t>
            </a:r>
          </a:p>
          <a:p>
            <a:pPr lvl="2"/>
            <a:endParaRPr lang="en-US" i="1" dirty="0" smtClean="0"/>
          </a:p>
          <a:p>
            <a:pPr lvl="1"/>
            <a:r>
              <a:rPr lang="en-US" dirty="0" smtClean="0"/>
              <a:t>“Deep” knowledge approach</a:t>
            </a:r>
          </a:p>
          <a:p>
            <a:pPr lvl="2"/>
            <a:r>
              <a:rPr lang="en-US" dirty="0" smtClean="0"/>
              <a:t>Urban Challenge/Robotics</a:t>
            </a:r>
          </a:p>
          <a:p>
            <a:pPr lvl="2"/>
            <a:r>
              <a:rPr lang="en-US" dirty="0" smtClean="0"/>
              <a:t>Multiplayer Virtual Games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lvl="0" rtl="0" eaLnBrk="1" latinLnBrk="0" hangingPunct="1"/>
            <a:r>
              <a:rPr lang="en-US" sz="3200" kern="1200" dirty="0" smtClean="0">
                <a:solidFill>
                  <a:schemeClr val="tx1"/>
                </a:solidFill>
                <a:latin typeface="+mn-lt"/>
                <a:ea typeface="+mn-ea"/>
                <a:cs typeface="+mn-cs"/>
              </a:rPr>
              <a:t>What doesn’t?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92500" lnSpcReduction="20000"/>
          </a:bodyPr>
          <a:lstStyle/>
          <a:p>
            <a:r>
              <a:rPr lang="en-US" dirty="0" smtClean="0"/>
              <a:t>But they have their limitations</a:t>
            </a:r>
          </a:p>
          <a:p>
            <a:endParaRPr lang="en-US" dirty="0" smtClean="0"/>
          </a:p>
          <a:p>
            <a:pPr lvl="1"/>
            <a:r>
              <a:rPr lang="en-US" dirty="0" smtClean="0"/>
              <a:t>Massive search with simple heuristics</a:t>
            </a:r>
          </a:p>
          <a:p>
            <a:pPr lvl="2"/>
            <a:r>
              <a:rPr lang="en-US" dirty="0" smtClean="0"/>
              <a:t>Only certain problems fit into this category</a:t>
            </a:r>
          </a:p>
          <a:p>
            <a:pPr lvl="2">
              <a:buNone/>
            </a:pPr>
            <a:endParaRPr lang="en-US" dirty="0" smtClean="0"/>
          </a:p>
          <a:p>
            <a:pPr lvl="1"/>
            <a:r>
              <a:rPr lang="en-US" dirty="0" smtClean="0"/>
              <a:t>Statistical training based on massive data</a:t>
            </a:r>
          </a:p>
          <a:p>
            <a:pPr lvl="2"/>
            <a:r>
              <a:rPr lang="en-US" dirty="0" smtClean="0"/>
              <a:t>Again, works only for certain problems due to availability of data and shallowness of scope</a:t>
            </a:r>
          </a:p>
          <a:p>
            <a:pPr lvl="2"/>
            <a:endParaRPr lang="en-US" i="1" dirty="0" smtClean="0"/>
          </a:p>
          <a:p>
            <a:pPr lvl="1"/>
            <a:r>
              <a:rPr lang="en-US" dirty="0" smtClean="0"/>
              <a:t>“Deep” knowledge approach</a:t>
            </a:r>
          </a:p>
          <a:p>
            <a:pPr lvl="2"/>
            <a:r>
              <a:rPr lang="en-US" dirty="0" smtClean="0"/>
              <a:t>Too brittle</a:t>
            </a:r>
          </a:p>
          <a:p>
            <a:pPr lvl="2"/>
            <a:r>
              <a:rPr lang="en-US" dirty="0" smtClean="0"/>
              <a:t>How to get the data?</a:t>
            </a:r>
          </a:p>
          <a:p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81000" y="152400"/>
            <a:ext cx="8229600" cy="1143000"/>
          </a:xfrm>
        </p:spPr>
        <p:txBody>
          <a:bodyPr/>
          <a:lstStyle/>
          <a:p>
            <a:r>
              <a:rPr lang="en-US" dirty="0" smtClean="0"/>
              <a:t>State of the Art: AI Engines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371600"/>
            <a:ext cx="8229600" cy="5486400"/>
          </a:xfrm>
        </p:spPr>
        <p:txBody>
          <a:bodyPr>
            <a:normAutofit fontScale="85000" lnSpcReduction="20000"/>
          </a:bodyPr>
          <a:lstStyle/>
          <a:p>
            <a:r>
              <a:rPr lang="en-US" dirty="0" smtClean="0"/>
              <a:t>Google – A “Search Engine”</a:t>
            </a:r>
          </a:p>
          <a:p>
            <a:r>
              <a:rPr lang="en-US" dirty="0" smtClean="0"/>
              <a:t>Wolfram Alpha – A “Compute Engine”</a:t>
            </a:r>
          </a:p>
          <a:p>
            <a:pPr lvl="1"/>
            <a:r>
              <a:rPr lang="en-US" dirty="0" err="1" smtClean="0"/>
              <a:t>Mathematica</a:t>
            </a:r>
            <a:r>
              <a:rPr lang="en-US" dirty="0" smtClean="0"/>
              <a:t> at the core</a:t>
            </a:r>
          </a:p>
          <a:p>
            <a:pPr lvl="1"/>
            <a:r>
              <a:rPr lang="en-US" dirty="0" smtClean="0"/>
              <a:t>Huge, </a:t>
            </a:r>
            <a:r>
              <a:rPr lang="en-US" dirty="0" err="1" smtClean="0"/>
              <a:t>curated</a:t>
            </a:r>
            <a:r>
              <a:rPr lang="en-US" dirty="0" smtClean="0"/>
              <a:t> fact base</a:t>
            </a:r>
          </a:p>
          <a:p>
            <a:r>
              <a:rPr lang="en-US" dirty="0" smtClean="0"/>
              <a:t>True Knowledge – An “Inference Engine”</a:t>
            </a:r>
          </a:p>
          <a:p>
            <a:pPr lvl="1"/>
            <a:r>
              <a:rPr lang="en-US" dirty="0" smtClean="0"/>
              <a:t>Chains inferences together, reasons about time</a:t>
            </a:r>
          </a:p>
          <a:p>
            <a:pPr lvl="1"/>
            <a:r>
              <a:rPr lang="en-US" dirty="0" smtClean="0"/>
              <a:t>Collaborative knowledge entry for enhancing KB</a:t>
            </a:r>
          </a:p>
          <a:p>
            <a:r>
              <a:rPr lang="en-US" dirty="0" smtClean="0"/>
              <a:t>IBM’s Deep QA – An “Entity Retrieval Engine”</a:t>
            </a:r>
          </a:p>
          <a:p>
            <a:pPr lvl="1"/>
            <a:r>
              <a:rPr lang="en-US" dirty="0" smtClean="0"/>
              <a:t>Statistical retrieval of concepts/entities</a:t>
            </a:r>
          </a:p>
          <a:p>
            <a:r>
              <a:rPr lang="en-US" dirty="0" smtClean="0"/>
              <a:t>Siri Virtual Personal Assistant – A “Do Engine”</a:t>
            </a:r>
          </a:p>
          <a:p>
            <a:pPr lvl="1"/>
            <a:r>
              <a:rPr lang="en-US" dirty="0" smtClean="0"/>
              <a:t>Reasons about capabilities of external services</a:t>
            </a:r>
          </a:p>
          <a:p>
            <a:pPr lvl="1"/>
            <a:r>
              <a:rPr lang="en-US" dirty="0" smtClean="0"/>
              <a:t>Conversational (spoken) interaction, with context</a:t>
            </a:r>
          </a:p>
          <a:p>
            <a:pPr lvl="1"/>
            <a:r>
              <a:rPr lang="en-US" dirty="0" smtClean="0"/>
              <a:t>Personalized: learns and applies info about user</a:t>
            </a:r>
          </a:p>
        </p:txBody>
      </p:sp>
      <p:sp>
        <p:nvSpPr>
          <p:cNvPr id="4" name="Action Button: Forward or Next 3">
            <a:hlinkClick r:id="rId2" highlightClick="1"/>
          </p:cNvPr>
          <p:cNvSpPr/>
          <p:nvPr/>
        </p:nvSpPr>
        <p:spPr>
          <a:xfrm>
            <a:off x="7696200" y="2971800"/>
            <a:ext cx="381000" cy="304800"/>
          </a:xfrm>
          <a:prstGeom prst="actionButtonForwardNex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" name="Action Button: Forward or Next 4">
            <a:hlinkClick r:id="rId3" highlightClick="1"/>
          </p:cNvPr>
          <p:cNvSpPr/>
          <p:nvPr/>
        </p:nvSpPr>
        <p:spPr>
          <a:xfrm>
            <a:off x="7696200" y="1905000"/>
            <a:ext cx="381000" cy="304800"/>
          </a:xfrm>
          <a:prstGeom prst="actionButtonForwardNex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" name="Action Button: Forward or Next 5">
            <a:hlinkClick r:id="rId4" highlightClick="1"/>
          </p:cNvPr>
          <p:cNvSpPr/>
          <p:nvPr/>
        </p:nvSpPr>
        <p:spPr>
          <a:xfrm>
            <a:off x="7696200" y="4114800"/>
            <a:ext cx="381000" cy="304800"/>
          </a:xfrm>
          <a:prstGeom prst="actionButtonForwardNex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7" name="Action Button: Forward or Next 6">
            <a:hlinkClick r:id="rId5" highlightClick="1"/>
          </p:cNvPr>
          <p:cNvSpPr/>
          <p:nvPr/>
        </p:nvSpPr>
        <p:spPr>
          <a:xfrm>
            <a:off x="7696200" y="4876800"/>
            <a:ext cx="381000" cy="304800"/>
          </a:xfrm>
          <a:prstGeom prst="actionButtonForwardNex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" name="Action Button: Forward or Next 7">
            <a:hlinkClick r:id="rId6" action="ppaction://hlinkfile" highlightClick="1"/>
          </p:cNvPr>
          <p:cNvSpPr/>
          <p:nvPr/>
        </p:nvSpPr>
        <p:spPr>
          <a:xfrm>
            <a:off x="8305800" y="4114800"/>
            <a:ext cx="381000" cy="304800"/>
          </a:xfrm>
          <a:prstGeom prst="actionButtonForwardNex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9" name="Action Button: Forward or Next 8">
            <a:hlinkClick r:id="rId7" action="ppaction://hlinkfile" highlightClick="1"/>
          </p:cNvPr>
          <p:cNvSpPr/>
          <p:nvPr/>
        </p:nvSpPr>
        <p:spPr>
          <a:xfrm>
            <a:off x="8305800" y="4876800"/>
            <a:ext cx="381000" cy="304800"/>
          </a:xfrm>
          <a:prstGeom prst="actionButtonForwardNex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0" name="Action Button: Forward or Next 9">
            <a:hlinkClick r:id="rId8" action="ppaction://hlinkfile" highlightClick="1"/>
          </p:cNvPr>
          <p:cNvSpPr/>
          <p:nvPr/>
        </p:nvSpPr>
        <p:spPr>
          <a:xfrm>
            <a:off x="8305800" y="2971800"/>
            <a:ext cx="381000" cy="304800"/>
          </a:xfrm>
          <a:prstGeom prst="actionButtonForwardNex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1" name="Action Button: Forward or Next 10">
            <a:hlinkClick r:id="rId9" action="ppaction://hlinkfile" highlightClick="1"/>
          </p:cNvPr>
          <p:cNvSpPr/>
          <p:nvPr/>
        </p:nvSpPr>
        <p:spPr>
          <a:xfrm>
            <a:off x="8305800" y="1905000"/>
            <a:ext cx="381000" cy="304800"/>
          </a:xfrm>
          <a:prstGeom prst="actionButtonForwardNex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5" name="Picture 58" descr="blackberry">
            <a:hlinkClick r:id="rId3"/>
          </p:cNvPr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7910512" y="1905000"/>
            <a:ext cx="573088" cy="8524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scene3d>
            <a:camera prst="perspectiveFront"/>
            <a:lightRig rig="threePt" dir="t"/>
          </a:scene3d>
        </p:spPr>
      </p:pic>
      <p:pic>
        <p:nvPicPr>
          <p:cNvPr id="13" name="Picture 32"/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3629025" y="1905000"/>
            <a:ext cx="2085975" cy="15938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>
            <a:glow rad="63500">
              <a:schemeClr val="accent1">
                <a:satMod val="175000"/>
                <a:alpha val="40000"/>
              </a:schemeClr>
            </a:glow>
            <a:outerShdw blurRad="50800" dist="38100" dir="2700000" algn="tl" rotWithShape="0">
              <a:prstClr val="black">
                <a:alpha val="40000"/>
              </a:prstClr>
            </a:outerShdw>
          </a:effectLst>
          <a:scene3d>
            <a:camera prst="perspectiveFront"/>
            <a:lightRig rig="threePt" dir="t"/>
          </a:scene3d>
        </p:spPr>
      </p:pic>
      <p:pic>
        <p:nvPicPr>
          <p:cNvPr id="81924" name="Picture 4" descr="Image of Brain"/>
          <p:cNvPicPr>
            <a:picLocks noChangeAspect="1" noChangeArrowheads="1"/>
          </p:cNvPicPr>
          <p:nvPr/>
        </p:nvPicPr>
        <p:blipFill>
          <a:blip r:embed="rId6" cstate="print">
            <a:lum bright="-68000" contrast="70000"/>
          </a:blip>
          <a:srcRect/>
          <a:stretch>
            <a:fillRect/>
          </a:stretch>
        </p:blipFill>
        <p:spPr bwMode="auto">
          <a:xfrm>
            <a:off x="5181600" y="2392363"/>
            <a:ext cx="533400" cy="503237"/>
          </a:xfrm>
          <a:prstGeom prst="rect">
            <a:avLst/>
          </a:prstGeom>
          <a:noFill/>
          <a:effectLst>
            <a:glow rad="63500">
              <a:schemeClr val="accent1">
                <a:satMod val="175000"/>
                <a:alpha val="40000"/>
              </a:schemeClr>
            </a:glow>
            <a:outerShdw blurRad="50800" dist="38100" dir="2700000" algn="tl" rotWithShape="0">
              <a:prstClr val="black">
                <a:alpha val="40000"/>
              </a:prstClr>
            </a:outerShdw>
          </a:effectLst>
          <a:scene3d>
            <a:camera prst="perspectiveFront"/>
            <a:lightRig rig="threePt" dir="t"/>
          </a:scene3d>
        </p:spPr>
      </p:pic>
      <p:sp>
        <p:nvSpPr>
          <p:cNvPr id="3079" name="Rectangle 7"/>
          <p:cNvSpPr>
            <a:spLocks noGrp="1" noChangeArrowheads="1"/>
          </p:cNvSpPr>
          <p:nvPr>
            <p:ph type="title"/>
          </p:nvPr>
        </p:nvSpPr>
        <p:spPr>
          <a:xfrm>
            <a:off x="152400" y="0"/>
            <a:ext cx="8686800" cy="1143000"/>
          </a:xfrm>
          <a:scene3d>
            <a:camera prst="perspectiveFront"/>
            <a:lightRig rig="threePt" dir="t"/>
          </a:scene3d>
        </p:spPr>
        <p:txBody>
          <a:bodyPr/>
          <a:lstStyle/>
          <a:p>
            <a:pPr>
              <a:defRPr/>
            </a:pPr>
            <a:r>
              <a:rPr lang="en-US" sz="3200" dirty="0"/>
              <a:t>Architecture connects services to </a:t>
            </a:r>
            <a:r>
              <a:rPr lang="en-US" sz="3200" dirty="0" smtClean="0"/>
              <a:t/>
            </a:r>
            <a:br>
              <a:rPr lang="en-US" sz="3200" dirty="0" smtClean="0"/>
            </a:br>
            <a:r>
              <a:rPr lang="en-US" sz="3200" dirty="0" smtClean="0"/>
              <a:t>what </a:t>
            </a:r>
            <a:r>
              <a:rPr lang="en-US" sz="3200" dirty="0"/>
              <a:t>people do, where they are.</a:t>
            </a:r>
          </a:p>
        </p:txBody>
      </p:sp>
      <p:sp>
        <p:nvSpPr>
          <p:cNvPr id="3088" name="Text Box 16"/>
          <p:cNvSpPr txBox="1">
            <a:spLocks noChangeArrowheads="1"/>
          </p:cNvSpPr>
          <p:nvPr/>
        </p:nvSpPr>
        <p:spPr bwMode="auto">
          <a:xfrm>
            <a:off x="432386" y="5943600"/>
            <a:ext cx="1602811" cy="40011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  <a:scene3d>
            <a:camera prst="perspectiveFront"/>
            <a:lightRig rig="threePt" dir="t"/>
          </a:scene3d>
        </p:spPr>
        <p:txBody>
          <a:bodyPr wrap="none">
            <a:spAutoFit/>
          </a:bodyPr>
          <a:lstStyle/>
          <a:p>
            <a:pPr>
              <a:defRPr/>
            </a:pPr>
            <a:r>
              <a:rPr lang="en-US" sz="2000" b="1" dirty="0">
                <a:latin typeface="+mj-lt"/>
              </a:rPr>
              <a:t>Web Services</a:t>
            </a:r>
          </a:p>
        </p:txBody>
      </p:sp>
      <p:pic>
        <p:nvPicPr>
          <p:cNvPr id="81934" name="Picture 14" descr="http://tbn0.google.com/images?q=tbn:u1gAD_1RtLTxsM:http://www.techshout.com/images/yahoo-microsoft.jpg">
            <a:hlinkClick r:id="rId7"/>
          </p:cNvPr>
          <p:cNvPicPr>
            <a:picLocks noChangeAspect="1" noChangeArrowheads="1"/>
          </p:cNvPicPr>
          <p:nvPr/>
        </p:nvPicPr>
        <p:blipFill>
          <a:blip r:embed="rId8" cstate="print"/>
          <a:srcRect/>
          <a:stretch>
            <a:fillRect/>
          </a:stretch>
        </p:blipFill>
        <p:spPr bwMode="auto">
          <a:xfrm>
            <a:off x="7681912" y="3429000"/>
            <a:ext cx="760413" cy="7604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scene3d>
            <a:camera prst="perspectiveFront"/>
            <a:lightRig rig="threePt" dir="t"/>
          </a:scene3d>
        </p:spPr>
      </p:pic>
      <p:pic>
        <p:nvPicPr>
          <p:cNvPr id="81930" name="Picture 10" descr="http://tbn0.google.com/images?q=tbn:lyMlA0_TPyPB0M:http://www.gearfuse.com/wp-content/uploads/andrew/4_mar07/thinkcentre_m52_tower_1.jpg">
            <a:hlinkClick r:id="rId9"/>
          </p:cNvPr>
          <p:cNvPicPr>
            <a:picLocks noChangeAspect="1" noChangeArrowheads="1"/>
          </p:cNvPicPr>
          <p:nvPr/>
        </p:nvPicPr>
        <p:blipFill>
          <a:blip r:embed="rId10" cstate="print"/>
          <a:srcRect/>
          <a:stretch>
            <a:fillRect/>
          </a:stretch>
        </p:blipFill>
        <p:spPr bwMode="auto">
          <a:xfrm>
            <a:off x="7758112" y="4572000"/>
            <a:ext cx="852488" cy="6334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scene3d>
            <a:camera prst="perspectiveFront"/>
            <a:lightRig rig="threePt" dir="t"/>
          </a:scene3d>
        </p:spPr>
      </p:pic>
      <p:pic>
        <p:nvPicPr>
          <p:cNvPr id="44" name="Picture 54" descr="iphone_home">
            <a:hlinkClick r:id="rId11"/>
          </p:cNvPr>
          <p:cNvPicPr>
            <a:picLocks noChangeAspect="1" noChangeArrowheads="1"/>
          </p:cNvPicPr>
          <p:nvPr/>
        </p:nvPicPr>
        <p:blipFill>
          <a:blip r:embed="rId12" cstate="print"/>
          <a:srcRect l="15411" t="7500" r="10274" b="6876"/>
          <a:stretch>
            <a:fillRect/>
          </a:stretch>
        </p:blipFill>
        <p:spPr bwMode="auto">
          <a:xfrm>
            <a:off x="7716837" y="2266950"/>
            <a:ext cx="527050" cy="866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scene3d>
            <a:camera prst="perspectiveFront"/>
            <a:lightRig rig="threePt" dir="t"/>
          </a:scene3d>
        </p:spPr>
      </p:pic>
      <p:sp>
        <p:nvSpPr>
          <p:cNvPr id="3094" name="Text Box 22"/>
          <p:cNvSpPr txBox="1">
            <a:spLocks noChangeArrowheads="1"/>
          </p:cNvSpPr>
          <p:nvPr/>
        </p:nvSpPr>
        <p:spPr bwMode="auto">
          <a:xfrm>
            <a:off x="6839536" y="5943600"/>
            <a:ext cx="2152064" cy="40011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  <a:scene3d>
            <a:camera prst="perspectiveFront"/>
            <a:lightRig rig="threePt" dir="t"/>
          </a:scene3d>
        </p:spPr>
        <p:txBody>
          <a:bodyPr wrap="none">
            <a:spAutoFit/>
          </a:bodyPr>
          <a:lstStyle/>
          <a:p>
            <a:pPr algn="ctr">
              <a:defRPr/>
            </a:pPr>
            <a:r>
              <a:rPr lang="en-US" sz="2000" b="1" dirty="0">
                <a:latin typeface="+mj-lt"/>
              </a:rPr>
              <a:t>Delivery Platforms</a:t>
            </a:r>
          </a:p>
        </p:txBody>
      </p:sp>
      <p:sp>
        <p:nvSpPr>
          <p:cNvPr id="3095" name="Text Box 23"/>
          <p:cNvSpPr txBox="1">
            <a:spLocks noChangeArrowheads="1"/>
          </p:cNvSpPr>
          <p:nvPr/>
        </p:nvSpPr>
        <p:spPr bwMode="auto">
          <a:xfrm>
            <a:off x="3723005" y="5955268"/>
            <a:ext cx="2068195" cy="40011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  <a:scene3d>
            <a:camera prst="perspectiveFront"/>
            <a:lightRig rig="threePt" dir="t"/>
          </a:scene3d>
        </p:spPr>
        <p:txBody>
          <a:bodyPr wrap="none">
            <a:spAutoFit/>
          </a:bodyPr>
          <a:lstStyle/>
          <a:p>
            <a:pPr>
              <a:defRPr/>
            </a:pPr>
            <a:r>
              <a:rPr lang="en-US" sz="2000" b="1">
                <a:latin typeface="+mj-lt"/>
              </a:rPr>
              <a:t> Domain Modules</a:t>
            </a:r>
          </a:p>
        </p:txBody>
      </p:sp>
      <p:sp>
        <p:nvSpPr>
          <p:cNvPr id="3096" name="Text Box 24"/>
          <p:cNvSpPr txBox="1">
            <a:spLocks noChangeArrowheads="1"/>
          </p:cNvSpPr>
          <p:nvPr/>
        </p:nvSpPr>
        <p:spPr bwMode="auto">
          <a:xfrm>
            <a:off x="3857625" y="3048000"/>
            <a:ext cx="1418530" cy="46166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>
            <a:glow rad="63500">
              <a:schemeClr val="accent1">
                <a:satMod val="175000"/>
                <a:alpha val="40000"/>
              </a:schemeClr>
            </a:glow>
            <a:outerShdw blurRad="50800" dist="38100" dir="2700000" algn="tl" rotWithShape="0">
              <a:prstClr val="black">
                <a:alpha val="40000"/>
              </a:prstClr>
            </a:outerShdw>
          </a:effectLst>
          <a:scene3d>
            <a:camera prst="perspectiveFront"/>
            <a:lightRig rig="threePt" dir="t"/>
          </a:scene3d>
        </p:spPr>
        <p:txBody>
          <a:bodyPr wrap="none">
            <a:spAutoFit/>
          </a:bodyPr>
          <a:lstStyle/>
          <a:p>
            <a:pPr>
              <a:defRPr/>
            </a:pPr>
            <a:r>
              <a:rPr lang="en-US" sz="2400" b="1">
                <a:solidFill>
                  <a:srgbClr val="0066CC"/>
                </a:solidFill>
                <a:latin typeface="+mj-lt"/>
              </a:rPr>
              <a:t>CORTEX™</a:t>
            </a:r>
          </a:p>
        </p:txBody>
      </p:sp>
      <p:cxnSp>
        <p:nvCxnSpPr>
          <p:cNvPr id="3104" name="AutoShape 32"/>
          <p:cNvCxnSpPr>
            <a:cxnSpLocks noChangeShapeType="1"/>
            <a:stCxn id="3122" idx="0"/>
          </p:cNvCxnSpPr>
          <p:nvPr/>
        </p:nvCxnSpPr>
        <p:spPr bwMode="auto">
          <a:xfrm flipV="1">
            <a:off x="3962400" y="3498850"/>
            <a:ext cx="709613" cy="615950"/>
          </a:xfrm>
          <a:prstGeom prst="straightConnector1">
            <a:avLst/>
          </a:prstGeom>
          <a:noFill/>
          <a:ln w="9525">
            <a:solidFill>
              <a:srgbClr val="0066CC"/>
            </a:solidFill>
            <a:round/>
            <a:headEnd/>
            <a:tailEnd/>
          </a:ln>
          <a:effectLst/>
          <a:scene3d>
            <a:camera prst="perspectiveFront"/>
            <a:lightRig rig="threePt" dir="t"/>
          </a:scene3d>
        </p:spPr>
      </p:cxnSp>
      <p:cxnSp>
        <p:nvCxnSpPr>
          <p:cNvPr id="3105" name="AutoShape 33"/>
          <p:cNvCxnSpPr>
            <a:cxnSpLocks noChangeShapeType="1"/>
            <a:stCxn id="3123" idx="0"/>
          </p:cNvCxnSpPr>
          <p:nvPr/>
        </p:nvCxnSpPr>
        <p:spPr bwMode="auto">
          <a:xfrm flipV="1">
            <a:off x="3962400" y="3498850"/>
            <a:ext cx="709613" cy="1073150"/>
          </a:xfrm>
          <a:prstGeom prst="straightConnector1">
            <a:avLst/>
          </a:prstGeom>
          <a:noFill/>
          <a:ln w="9525">
            <a:solidFill>
              <a:srgbClr val="0066CC"/>
            </a:solidFill>
            <a:round/>
            <a:headEnd/>
            <a:tailEnd/>
          </a:ln>
          <a:effectLst/>
          <a:scene3d>
            <a:camera prst="perspectiveFront"/>
            <a:lightRig rig="threePt" dir="t"/>
          </a:scene3d>
        </p:spPr>
      </p:cxnSp>
      <p:cxnSp>
        <p:nvCxnSpPr>
          <p:cNvPr id="3106" name="AutoShape 34"/>
          <p:cNvCxnSpPr>
            <a:cxnSpLocks noChangeShapeType="1"/>
            <a:stCxn id="3124" idx="0"/>
          </p:cNvCxnSpPr>
          <p:nvPr/>
        </p:nvCxnSpPr>
        <p:spPr bwMode="auto">
          <a:xfrm flipV="1">
            <a:off x="3962400" y="3498850"/>
            <a:ext cx="709613" cy="1530350"/>
          </a:xfrm>
          <a:prstGeom prst="straightConnector1">
            <a:avLst/>
          </a:prstGeom>
          <a:noFill/>
          <a:ln w="9525">
            <a:solidFill>
              <a:srgbClr val="0066CC"/>
            </a:solidFill>
            <a:round/>
            <a:headEnd/>
            <a:tailEnd/>
          </a:ln>
          <a:effectLst/>
          <a:scene3d>
            <a:camera prst="perspectiveFront"/>
            <a:lightRig rig="threePt" dir="t"/>
          </a:scene3d>
        </p:spPr>
      </p:cxnSp>
      <p:cxnSp>
        <p:nvCxnSpPr>
          <p:cNvPr id="3107" name="AutoShape 35"/>
          <p:cNvCxnSpPr>
            <a:cxnSpLocks noChangeShapeType="1"/>
            <a:stCxn id="3121" idx="0"/>
          </p:cNvCxnSpPr>
          <p:nvPr/>
        </p:nvCxnSpPr>
        <p:spPr bwMode="auto">
          <a:xfrm flipH="1" flipV="1">
            <a:off x="4672013" y="3498850"/>
            <a:ext cx="814387" cy="1073150"/>
          </a:xfrm>
          <a:prstGeom prst="straightConnector1">
            <a:avLst/>
          </a:prstGeom>
          <a:noFill/>
          <a:ln w="9525">
            <a:solidFill>
              <a:srgbClr val="0066CC"/>
            </a:solidFill>
            <a:round/>
            <a:headEnd/>
            <a:tailEnd/>
          </a:ln>
          <a:effectLst/>
          <a:scene3d>
            <a:camera prst="perspectiveFront"/>
            <a:lightRig rig="threePt" dir="t"/>
          </a:scene3d>
        </p:spPr>
      </p:cxnSp>
      <p:cxnSp>
        <p:nvCxnSpPr>
          <p:cNvPr id="3108" name="AutoShape 36"/>
          <p:cNvCxnSpPr>
            <a:cxnSpLocks noChangeShapeType="1"/>
            <a:stCxn id="3125" idx="0"/>
          </p:cNvCxnSpPr>
          <p:nvPr/>
        </p:nvCxnSpPr>
        <p:spPr bwMode="auto">
          <a:xfrm flipH="1" flipV="1">
            <a:off x="4672013" y="3498850"/>
            <a:ext cx="814387" cy="1530350"/>
          </a:xfrm>
          <a:prstGeom prst="straightConnector1">
            <a:avLst/>
          </a:prstGeom>
          <a:noFill/>
          <a:ln w="9525">
            <a:solidFill>
              <a:srgbClr val="0066CC"/>
            </a:solidFill>
            <a:round/>
            <a:headEnd/>
            <a:tailEnd/>
          </a:ln>
          <a:effectLst/>
          <a:scene3d>
            <a:camera prst="perspectiveFront"/>
            <a:lightRig rig="threePt" dir="t"/>
          </a:scene3d>
        </p:spPr>
      </p:cxnSp>
      <p:cxnSp>
        <p:nvCxnSpPr>
          <p:cNvPr id="3109" name="AutoShape 37"/>
          <p:cNvCxnSpPr>
            <a:cxnSpLocks noChangeShapeType="1"/>
            <a:stCxn id="3120" idx="0"/>
          </p:cNvCxnSpPr>
          <p:nvPr/>
        </p:nvCxnSpPr>
        <p:spPr bwMode="auto">
          <a:xfrm flipH="1" flipV="1">
            <a:off x="4672013" y="3498850"/>
            <a:ext cx="814387" cy="615950"/>
          </a:xfrm>
          <a:prstGeom prst="straightConnector1">
            <a:avLst/>
          </a:prstGeom>
          <a:noFill/>
          <a:ln w="9525">
            <a:solidFill>
              <a:srgbClr val="0066CC"/>
            </a:solidFill>
            <a:round/>
            <a:headEnd/>
            <a:tailEnd/>
          </a:ln>
          <a:effectLst/>
          <a:scene3d>
            <a:camera prst="perspectiveFront"/>
            <a:lightRig rig="threePt" dir="t"/>
          </a:scene3d>
        </p:spPr>
      </p:cxnSp>
      <p:sp>
        <p:nvSpPr>
          <p:cNvPr id="3120" name="AutoShape 48"/>
          <p:cNvSpPr>
            <a:spLocks noChangeArrowheads="1"/>
          </p:cNvSpPr>
          <p:nvPr/>
        </p:nvSpPr>
        <p:spPr bwMode="auto">
          <a:xfrm>
            <a:off x="4800600" y="4114800"/>
            <a:ext cx="1371600" cy="381000"/>
          </a:xfrm>
          <a:prstGeom prst="roundRect">
            <a:avLst>
              <a:gd name="adj" fmla="val 16667"/>
            </a:avLst>
          </a:prstGeom>
          <a:solidFill>
            <a:schemeClr val="tx2">
              <a:lumMod val="60000"/>
              <a:lumOff val="40000"/>
            </a:schemeClr>
          </a:solidFill>
          <a:ln w="9525">
            <a:solidFill>
              <a:schemeClr val="bg2"/>
            </a:solidFill>
            <a:round/>
            <a:headEnd/>
            <a:tailEnd/>
          </a:ln>
          <a:effectLst/>
          <a:scene3d>
            <a:camera prst="perspectiveFront"/>
            <a:lightRig rig="threePt" dir="t"/>
          </a:scene3d>
        </p:spPr>
        <p:txBody>
          <a:bodyPr wrap="none" anchor="ctr"/>
          <a:lstStyle/>
          <a:p>
            <a:pPr algn="ctr">
              <a:defRPr/>
            </a:pPr>
            <a:r>
              <a:rPr lang="en-US" sz="1600" b="1">
                <a:solidFill>
                  <a:schemeClr val="bg1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+mj-lt"/>
              </a:rPr>
              <a:t>entertaining</a:t>
            </a:r>
          </a:p>
        </p:txBody>
      </p:sp>
      <p:sp>
        <p:nvSpPr>
          <p:cNvPr id="3121" name="AutoShape 49"/>
          <p:cNvSpPr>
            <a:spLocks noChangeArrowheads="1"/>
          </p:cNvSpPr>
          <p:nvPr/>
        </p:nvSpPr>
        <p:spPr bwMode="auto">
          <a:xfrm>
            <a:off x="4800600" y="4572000"/>
            <a:ext cx="1371600" cy="381000"/>
          </a:xfrm>
          <a:prstGeom prst="roundRect">
            <a:avLst>
              <a:gd name="adj" fmla="val 16667"/>
            </a:avLst>
          </a:prstGeom>
          <a:solidFill>
            <a:schemeClr val="tx2">
              <a:lumMod val="60000"/>
              <a:lumOff val="40000"/>
            </a:schemeClr>
          </a:solidFill>
          <a:ln w="9525">
            <a:solidFill>
              <a:schemeClr val="bg2"/>
            </a:solidFill>
            <a:round/>
            <a:headEnd/>
            <a:tailEnd/>
          </a:ln>
          <a:effectLst/>
          <a:scene3d>
            <a:camera prst="perspectiveFront"/>
            <a:lightRig rig="threePt" dir="t"/>
          </a:scene3d>
        </p:spPr>
        <p:txBody>
          <a:bodyPr wrap="none" anchor="ctr"/>
          <a:lstStyle/>
          <a:p>
            <a:pPr algn="ctr">
              <a:defRPr/>
            </a:pPr>
            <a:r>
              <a:rPr lang="en-US" sz="1600" b="1">
                <a:solidFill>
                  <a:schemeClr val="bg1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+mj-lt"/>
              </a:rPr>
              <a:t>places</a:t>
            </a:r>
          </a:p>
        </p:txBody>
      </p:sp>
      <p:sp>
        <p:nvSpPr>
          <p:cNvPr id="3122" name="AutoShape 50"/>
          <p:cNvSpPr>
            <a:spLocks noChangeArrowheads="1"/>
          </p:cNvSpPr>
          <p:nvPr/>
        </p:nvSpPr>
        <p:spPr bwMode="auto">
          <a:xfrm>
            <a:off x="3276600" y="4114800"/>
            <a:ext cx="1371600" cy="381000"/>
          </a:xfrm>
          <a:prstGeom prst="roundRect">
            <a:avLst>
              <a:gd name="adj" fmla="val 16667"/>
            </a:avLst>
          </a:prstGeom>
          <a:solidFill>
            <a:schemeClr val="tx2">
              <a:lumMod val="60000"/>
              <a:lumOff val="40000"/>
            </a:schemeClr>
          </a:solidFill>
          <a:ln w="9525">
            <a:solidFill>
              <a:schemeClr val="bg2"/>
            </a:solidFill>
            <a:round/>
            <a:headEnd/>
            <a:tailEnd/>
          </a:ln>
          <a:effectLst/>
          <a:scene3d>
            <a:camera prst="perspectiveFront"/>
            <a:lightRig rig="threePt" dir="t"/>
          </a:scene3d>
        </p:spPr>
        <p:txBody>
          <a:bodyPr wrap="none" anchor="ctr"/>
          <a:lstStyle/>
          <a:p>
            <a:pPr algn="ctr">
              <a:defRPr/>
            </a:pPr>
            <a:r>
              <a:rPr lang="en-US" sz="1600" b="1">
                <a:solidFill>
                  <a:schemeClr val="bg1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+mj-lt"/>
              </a:rPr>
              <a:t>traveling</a:t>
            </a:r>
          </a:p>
        </p:txBody>
      </p:sp>
      <p:sp>
        <p:nvSpPr>
          <p:cNvPr id="3123" name="AutoShape 51"/>
          <p:cNvSpPr>
            <a:spLocks noChangeArrowheads="1"/>
          </p:cNvSpPr>
          <p:nvPr/>
        </p:nvSpPr>
        <p:spPr bwMode="auto">
          <a:xfrm>
            <a:off x="3276600" y="4572000"/>
            <a:ext cx="1371600" cy="381000"/>
          </a:xfrm>
          <a:prstGeom prst="roundRect">
            <a:avLst>
              <a:gd name="adj" fmla="val 16667"/>
            </a:avLst>
          </a:prstGeom>
          <a:solidFill>
            <a:schemeClr val="tx2">
              <a:lumMod val="60000"/>
              <a:lumOff val="40000"/>
            </a:schemeClr>
          </a:solidFill>
          <a:ln w="9525">
            <a:solidFill>
              <a:schemeClr val="bg2"/>
            </a:solidFill>
            <a:round/>
            <a:headEnd/>
            <a:tailEnd/>
          </a:ln>
          <a:effectLst/>
          <a:scene3d>
            <a:camera prst="perspectiveFront"/>
            <a:lightRig rig="threePt" dir="t"/>
          </a:scene3d>
        </p:spPr>
        <p:txBody>
          <a:bodyPr wrap="none" anchor="ctr"/>
          <a:lstStyle/>
          <a:p>
            <a:pPr algn="ctr">
              <a:defRPr/>
            </a:pPr>
            <a:r>
              <a:rPr lang="en-US" sz="1600" b="1">
                <a:solidFill>
                  <a:schemeClr val="bg1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+mj-lt"/>
              </a:rPr>
              <a:t>shopping</a:t>
            </a:r>
          </a:p>
        </p:txBody>
      </p:sp>
      <p:sp>
        <p:nvSpPr>
          <p:cNvPr id="3124" name="AutoShape 52"/>
          <p:cNvSpPr>
            <a:spLocks noChangeArrowheads="1"/>
          </p:cNvSpPr>
          <p:nvPr/>
        </p:nvSpPr>
        <p:spPr bwMode="auto">
          <a:xfrm>
            <a:off x="3276600" y="5029200"/>
            <a:ext cx="1371600" cy="381000"/>
          </a:xfrm>
          <a:prstGeom prst="roundRect">
            <a:avLst>
              <a:gd name="adj" fmla="val 16667"/>
            </a:avLst>
          </a:prstGeom>
          <a:solidFill>
            <a:schemeClr val="tx2">
              <a:lumMod val="60000"/>
              <a:lumOff val="40000"/>
            </a:schemeClr>
          </a:solidFill>
          <a:ln w="9525">
            <a:solidFill>
              <a:schemeClr val="bg2"/>
            </a:solidFill>
            <a:round/>
            <a:headEnd/>
            <a:tailEnd/>
          </a:ln>
          <a:effectLst/>
          <a:scene3d>
            <a:camera prst="perspectiveFront"/>
            <a:lightRig rig="threePt" dir="t"/>
          </a:scene3d>
        </p:spPr>
        <p:txBody>
          <a:bodyPr wrap="none" anchor="ctr"/>
          <a:lstStyle/>
          <a:p>
            <a:pPr algn="ctr">
              <a:defRPr/>
            </a:pPr>
            <a:r>
              <a:rPr lang="en-US" sz="1600" b="1">
                <a:solidFill>
                  <a:schemeClr val="bg1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+mj-lt"/>
              </a:rPr>
              <a:t>scheduling</a:t>
            </a:r>
          </a:p>
        </p:txBody>
      </p:sp>
      <p:sp>
        <p:nvSpPr>
          <p:cNvPr id="3125" name="AutoShape 53"/>
          <p:cNvSpPr>
            <a:spLocks noChangeArrowheads="1"/>
          </p:cNvSpPr>
          <p:nvPr/>
        </p:nvSpPr>
        <p:spPr bwMode="auto">
          <a:xfrm>
            <a:off x="4800600" y="5029200"/>
            <a:ext cx="1371600" cy="381000"/>
          </a:xfrm>
          <a:prstGeom prst="roundRect">
            <a:avLst>
              <a:gd name="adj" fmla="val 16667"/>
            </a:avLst>
          </a:prstGeom>
          <a:solidFill>
            <a:schemeClr val="tx2">
              <a:lumMod val="60000"/>
              <a:lumOff val="40000"/>
            </a:schemeClr>
          </a:solidFill>
          <a:ln w="9525">
            <a:solidFill>
              <a:schemeClr val="bg2"/>
            </a:solidFill>
            <a:round/>
            <a:headEnd/>
            <a:tailEnd/>
          </a:ln>
          <a:effectLst/>
          <a:scene3d>
            <a:camera prst="perspectiveFront"/>
            <a:lightRig rig="threePt" dir="t"/>
          </a:scene3d>
        </p:spPr>
        <p:txBody>
          <a:bodyPr wrap="none" anchor="ctr"/>
          <a:lstStyle/>
          <a:p>
            <a:pPr algn="ctr">
              <a:defRPr/>
            </a:pPr>
            <a:r>
              <a:rPr lang="en-US" sz="1600" b="1">
                <a:solidFill>
                  <a:schemeClr val="bg1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+mj-lt"/>
              </a:rPr>
              <a:t>people</a:t>
            </a:r>
          </a:p>
        </p:txBody>
      </p:sp>
      <p:sp>
        <p:nvSpPr>
          <p:cNvPr id="3126" name="Text Box 54"/>
          <p:cNvSpPr txBox="1">
            <a:spLocks noChangeArrowheads="1"/>
          </p:cNvSpPr>
          <p:nvPr/>
        </p:nvSpPr>
        <p:spPr bwMode="auto">
          <a:xfrm>
            <a:off x="304800" y="6248400"/>
            <a:ext cx="1830950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  <a:scene3d>
            <a:camera prst="perspectiveFront"/>
            <a:lightRig rig="threePt" dir="t"/>
          </a:scene3d>
        </p:spPr>
        <p:txBody>
          <a:bodyPr wrap="none">
            <a:spAutoFit/>
          </a:bodyPr>
          <a:lstStyle/>
          <a:p>
            <a:pPr>
              <a:defRPr/>
            </a:pPr>
            <a:r>
              <a:rPr lang="en-US" i="1" dirty="0">
                <a:solidFill>
                  <a:schemeClr val="bg1">
                    <a:lumMod val="50000"/>
                  </a:schemeClr>
                </a:solidFill>
                <a:latin typeface="+mj-lt"/>
              </a:rPr>
              <a:t>what </a:t>
            </a:r>
            <a:r>
              <a:rPr lang="en-US" i="1" dirty="0" smtClean="0">
                <a:solidFill>
                  <a:schemeClr val="bg1">
                    <a:lumMod val="50000"/>
                  </a:schemeClr>
                </a:solidFill>
                <a:latin typeface="+mj-lt"/>
              </a:rPr>
              <a:t>SIRI </a:t>
            </a:r>
            <a:r>
              <a:rPr lang="en-US" i="1" dirty="0">
                <a:solidFill>
                  <a:schemeClr val="bg1">
                    <a:lumMod val="50000"/>
                  </a:schemeClr>
                </a:solidFill>
                <a:latin typeface="+mj-lt"/>
              </a:rPr>
              <a:t>delivers</a:t>
            </a:r>
          </a:p>
        </p:txBody>
      </p:sp>
      <p:sp>
        <p:nvSpPr>
          <p:cNvPr id="3127" name="Text Box 55"/>
          <p:cNvSpPr txBox="1">
            <a:spLocks noChangeArrowheads="1"/>
          </p:cNvSpPr>
          <p:nvPr/>
        </p:nvSpPr>
        <p:spPr bwMode="auto">
          <a:xfrm>
            <a:off x="3855769" y="6248400"/>
            <a:ext cx="1709571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  <a:scene3d>
            <a:camera prst="perspectiveFront"/>
            <a:lightRig rig="threePt" dir="t"/>
          </a:scene3d>
        </p:spPr>
        <p:txBody>
          <a:bodyPr wrap="none">
            <a:spAutoFit/>
          </a:bodyPr>
          <a:lstStyle/>
          <a:p>
            <a:pPr>
              <a:defRPr/>
            </a:pPr>
            <a:r>
              <a:rPr lang="en-US" i="1" dirty="0">
                <a:solidFill>
                  <a:schemeClr val="bg1">
                    <a:lumMod val="50000"/>
                  </a:schemeClr>
                </a:solidFill>
                <a:latin typeface="+mj-lt"/>
              </a:rPr>
              <a:t>what </a:t>
            </a:r>
            <a:r>
              <a:rPr lang="en-US" i="1" dirty="0" smtClean="0">
                <a:solidFill>
                  <a:schemeClr val="bg1">
                    <a:lumMod val="50000"/>
                  </a:schemeClr>
                </a:solidFill>
                <a:latin typeface="+mj-lt"/>
              </a:rPr>
              <a:t>SIRI </a:t>
            </a:r>
            <a:r>
              <a:rPr lang="en-US" i="1" dirty="0">
                <a:solidFill>
                  <a:schemeClr val="bg1">
                    <a:lumMod val="50000"/>
                  </a:schemeClr>
                </a:solidFill>
                <a:latin typeface="+mj-lt"/>
              </a:rPr>
              <a:t>knows</a:t>
            </a:r>
          </a:p>
        </p:txBody>
      </p:sp>
      <p:sp>
        <p:nvSpPr>
          <p:cNvPr id="3128" name="Text Box 56"/>
          <p:cNvSpPr txBox="1">
            <a:spLocks noChangeArrowheads="1"/>
          </p:cNvSpPr>
          <p:nvPr/>
        </p:nvSpPr>
        <p:spPr bwMode="auto">
          <a:xfrm>
            <a:off x="7218872" y="6248400"/>
            <a:ext cx="1361270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  <a:scene3d>
            <a:camera prst="perspectiveFront"/>
            <a:lightRig rig="threePt" dir="t"/>
          </a:scene3d>
        </p:spPr>
        <p:txBody>
          <a:bodyPr wrap="none">
            <a:spAutoFit/>
          </a:bodyPr>
          <a:lstStyle/>
          <a:p>
            <a:pPr>
              <a:defRPr/>
            </a:pPr>
            <a:r>
              <a:rPr lang="en-US" i="1" dirty="0">
                <a:solidFill>
                  <a:schemeClr val="bg1">
                    <a:lumMod val="50000"/>
                  </a:schemeClr>
                </a:solidFill>
                <a:latin typeface="+mj-lt"/>
              </a:rPr>
              <a:t>where </a:t>
            </a:r>
            <a:r>
              <a:rPr lang="en-US" i="1" dirty="0" smtClean="0">
                <a:solidFill>
                  <a:schemeClr val="bg1">
                    <a:lumMod val="50000"/>
                  </a:schemeClr>
                </a:solidFill>
                <a:latin typeface="+mj-lt"/>
              </a:rPr>
              <a:t>SIRI </a:t>
            </a:r>
            <a:r>
              <a:rPr lang="en-US" i="1" dirty="0">
                <a:solidFill>
                  <a:schemeClr val="bg1">
                    <a:lumMod val="50000"/>
                  </a:schemeClr>
                </a:solidFill>
                <a:latin typeface="+mj-lt"/>
              </a:rPr>
              <a:t>is</a:t>
            </a:r>
          </a:p>
        </p:txBody>
      </p:sp>
      <p:pic>
        <p:nvPicPr>
          <p:cNvPr id="3130" name="Picture 58" descr="email"/>
          <p:cNvPicPr>
            <a:picLocks noChangeAspect="1" noChangeArrowheads="1"/>
          </p:cNvPicPr>
          <p:nvPr/>
        </p:nvPicPr>
        <p:blipFill>
          <a:blip r:embed="rId13" cstate="print"/>
          <a:srcRect/>
          <a:stretch>
            <a:fillRect/>
          </a:stretch>
        </p:blipFill>
        <p:spPr bwMode="auto">
          <a:xfrm>
            <a:off x="7986712" y="3962400"/>
            <a:ext cx="303213" cy="222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scene3d>
            <a:camera prst="perspectiveFront"/>
            <a:lightRig rig="threePt" dir="t"/>
          </a:scene3d>
        </p:spPr>
      </p:pic>
      <p:pic>
        <p:nvPicPr>
          <p:cNvPr id="46" name="Picture 2" descr="http://www.dcist.com/attachments/dcist_michael/2006_0607_opentable.jpg"/>
          <p:cNvPicPr>
            <a:picLocks noChangeAspect="1" noChangeArrowheads="1"/>
          </p:cNvPicPr>
          <p:nvPr/>
        </p:nvPicPr>
        <p:blipFill>
          <a:blip r:embed="rId14" cstate="print"/>
          <a:srcRect/>
          <a:stretch>
            <a:fillRect/>
          </a:stretch>
        </p:blipFill>
        <p:spPr bwMode="auto">
          <a:xfrm>
            <a:off x="557213" y="2497138"/>
            <a:ext cx="1146175" cy="6064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scene3d>
            <a:camera prst="perspectiveFront"/>
            <a:lightRig rig="threePt" dir="t"/>
          </a:scene3d>
        </p:spPr>
      </p:pic>
      <p:pic>
        <p:nvPicPr>
          <p:cNvPr id="47" name="Picture 15" descr="yelplogo">
            <a:hlinkClick r:id="rId15"/>
          </p:cNvPr>
          <p:cNvPicPr>
            <a:picLocks noChangeAspect="1" noChangeArrowheads="1"/>
          </p:cNvPicPr>
          <p:nvPr/>
        </p:nvPicPr>
        <p:blipFill>
          <a:blip r:embed="rId16" cstate="print"/>
          <a:srcRect/>
          <a:stretch>
            <a:fillRect/>
          </a:stretch>
        </p:blipFill>
        <p:spPr bwMode="auto">
          <a:xfrm>
            <a:off x="252413" y="3106738"/>
            <a:ext cx="1009650" cy="4953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scene3d>
            <a:camera prst="perspectiveFront"/>
            <a:lightRig rig="threePt" dir="t"/>
          </a:scene3d>
        </p:spPr>
      </p:pic>
      <p:pic>
        <p:nvPicPr>
          <p:cNvPr id="48" name="Picture 17" descr="Hotels at Anywhere">
            <a:hlinkClick r:id="rId17"/>
          </p:cNvPr>
          <p:cNvPicPr>
            <a:picLocks noChangeAspect="1" noChangeArrowheads="1"/>
          </p:cNvPicPr>
          <p:nvPr/>
        </p:nvPicPr>
        <p:blipFill>
          <a:blip r:embed="rId18" cstate="print"/>
          <a:srcRect/>
          <a:stretch>
            <a:fillRect/>
          </a:stretch>
        </p:blipFill>
        <p:spPr bwMode="auto">
          <a:xfrm>
            <a:off x="228600" y="1828800"/>
            <a:ext cx="1285875" cy="2571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scene3d>
            <a:camera prst="perspectiveFront"/>
            <a:lightRig rig="threePt" dir="t"/>
          </a:scene3d>
        </p:spPr>
      </p:pic>
      <p:pic>
        <p:nvPicPr>
          <p:cNvPr id="49" name="Picture 19" descr="Farecast"/>
          <p:cNvPicPr>
            <a:picLocks noChangeAspect="1" noChangeArrowheads="1"/>
          </p:cNvPicPr>
          <p:nvPr/>
        </p:nvPicPr>
        <p:blipFill>
          <a:blip r:embed="rId19" cstate="print"/>
          <a:srcRect/>
          <a:stretch>
            <a:fillRect/>
          </a:stretch>
        </p:blipFill>
        <p:spPr bwMode="auto">
          <a:xfrm>
            <a:off x="252413" y="3640138"/>
            <a:ext cx="1323975" cy="3143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scene3d>
            <a:camera prst="perspectiveFront"/>
            <a:lightRig rig="threePt" dir="t"/>
          </a:scene3d>
        </p:spPr>
      </p:pic>
      <p:pic>
        <p:nvPicPr>
          <p:cNvPr id="50" name="Picture 21" descr="Yahoo! Local"/>
          <p:cNvPicPr>
            <a:picLocks noChangeAspect="1" noChangeArrowheads="1"/>
          </p:cNvPicPr>
          <p:nvPr/>
        </p:nvPicPr>
        <p:blipFill>
          <a:blip r:embed="rId20" cstate="print"/>
          <a:srcRect/>
          <a:stretch>
            <a:fillRect/>
          </a:stretch>
        </p:blipFill>
        <p:spPr bwMode="auto">
          <a:xfrm>
            <a:off x="228600" y="2209800"/>
            <a:ext cx="1500187" cy="2286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scene3d>
            <a:camera prst="perspectiveFront"/>
            <a:lightRig rig="threePt" dir="t"/>
          </a:scene3d>
        </p:spPr>
      </p:pic>
      <p:pic>
        <p:nvPicPr>
          <p:cNvPr id="51" name="Picture 23" descr="Fandango">
            <a:hlinkClick r:id="rId21"/>
          </p:cNvPr>
          <p:cNvPicPr>
            <a:picLocks noChangeAspect="1" noChangeArrowheads="1"/>
          </p:cNvPicPr>
          <p:nvPr/>
        </p:nvPicPr>
        <p:blipFill>
          <a:blip r:embed="rId22" cstate="print"/>
          <a:srcRect/>
          <a:stretch>
            <a:fillRect/>
          </a:stretch>
        </p:blipFill>
        <p:spPr bwMode="auto">
          <a:xfrm>
            <a:off x="252413" y="4021138"/>
            <a:ext cx="914400" cy="5619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scene3d>
            <a:camera prst="perspectiveFront"/>
            <a:lightRig rig="threePt" dir="t"/>
          </a:scene3d>
        </p:spPr>
      </p:pic>
      <p:pic>
        <p:nvPicPr>
          <p:cNvPr id="52" name="Picture 25" descr="Rearden%2520Commerce">
            <a:hlinkClick r:id="rId23"/>
          </p:cNvPr>
          <p:cNvPicPr>
            <a:picLocks noChangeAspect="1" noChangeArrowheads="1"/>
          </p:cNvPicPr>
          <p:nvPr/>
        </p:nvPicPr>
        <p:blipFill>
          <a:blip r:embed="rId24" cstate="print"/>
          <a:srcRect/>
          <a:stretch>
            <a:fillRect/>
          </a:stretch>
        </p:blipFill>
        <p:spPr bwMode="auto">
          <a:xfrm>
            <a:off x="1371600" y="3200400"/>
            <a:ext cx="1104900" cy="2762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scene3d>
            <a:camera prst="perspectiveFront"/>
            <a:lightRig rig="threePt" dir="t"/>
          </a:scene3d>
        </p:spPr>
      </p:pic>
      <p:pic>
        <p:nvPicPr>
          <p:cNvPr id="53" name="Picture 2" descr="http://tbn0.google.com/images?q=tbn:tq9HoySB-XYseM:http://www.mobiledesigntech.com/images/Logo-Handango.jpg">
            <a:hlinkClick r:id="rId25"/>
          </p:cNvPr>
          <p:cNvPicPr>
            <a:picLocks noChangeAspect="1" noChangeArrowheads="1"/>
          </p:cNvPicPr>
          <p:nvPr/>
        </p:nvPicPr>
        <p:blipFill>
          <a:blip r:embed="rId26" cstate="print"/>
          <a:srcRect/>
          <a:stretch>
            <a:fillRect/>
          </a:stretch>
        </p:blipFill>
        <p:spPr bwMode="auto">
          <a:xfrm>
            <a:off x="1371600" y="5105400"/>
            <a:ext cx="1133475" cy="4095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scene3d>
            <a:camera prst="perspectiveFront"/>
            <a:lightRig rig="threePt" dir="t"/>
          </a:scene3d>
        </p:spPr>
      </p:pic>
      <p:pic>
        <p:nvPicPr>
          <p:cNvPr id="54" name="Picture 10" descr="http://tbn0.google.com/images?q=tbn:V_FYBdJdZvS4XM:http://www.mobiletracker.net/archives/images/tv-guide-logo.jpg">
            <a:hlinkClick r:id="rId27"/>
          </p:cNvPr>
          <p:cNvPicPr>
            <a:picLocks noChangeAspect="1" noChangeArrowheads="1"/>
          </p:cNvPicPr>
          <p:nvPr/>
        </p:nvPicPr>
        <p:blipFill>
          <a:blip r:embed="rId28" cstate="print"/>
          <a:srcRect/>
          <a:stretch>
            <a:fillRect/>
          </a:stretch>
        </p:blipFill>
        <p:spPr bwMode="auto">
          <a:xfrm>
            <a:off x="1676400" y="3581400"/>
            <a:ext cx="701675" cy="533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scene3d>
            <a:camera prst="perspectiveFront"/>
            <a:lightRig rig="threePt" dir="t"/>
          </a:scene3d>
        </p:spPr>
      </p:pic>
      <p:pic>
        <p:nvPicPr>
          <p:cNvPr id="55" name="Picture 12" descr="http://tbn0.google.com/images?q=tbn:bZ8LB-N8mFkevM:http://blogs.eurielec.etsit.upm.es/miotroblog/images/logo_facebook-rgb-7inch.jpg">
            <a:hlinkClick r:id="rId29"/>
          </p:cNvPr>
          <p:cNvPicPr>
            <a:picLocks noChangeAspect="1" noChangeArrowheads="1"/>
          </p:cNvPicPr>
          <p:nvPr/>
        </p:nvPicPr>
        <p:blipFill>
          <a:blip r:embed="rId30" cstate="print"/>
          <a:srcRect/>
          <a:stretch>
            <a:fillRect/>
          </a:stretch>
        </p:blipFill>
        <p:spPr bwMode="auto">
          <a:xfrm>
            <a:off x="404813" y="4706938"/>
            <a:ext cx="1003300" cy="3746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scene3d>
            <a:camera prst="perspectiveFront"/>
            <a:lightRig rig="threePt" dir="t"/>
          </a:scene3d>
        </p:spPr>
      </p:pic>
      <p:pic>
        <p:nvPicPr>
          <p:cNvPr id="56" name="Picture 14" descr="http://tbn0.google.com/images?q=tbn:A0USjXelPq5bwM:http://www.japanprobe.com/2007/01/youtube-logo.jpg">
            <a:hlinkClick r:id="rId31"/>
          </p:cNvPr>
          <p:cNvPicPr>
            <a:picLocks noChangeAspect="1" noChangeArrowheads="1"/>
          </p:cNvPicPr>
          <p:nvPr/>
        </p:nvPicPr>
        <p:blipFill>
          <a:blip r:embed="rId32" cstate="print"/>
          <a:srcRect/>
          <a:stretch>
            <a:fillRect/>
          </a:stretch>
        </p:blipFill>
        <p:spPr bwMode="auto">
          <a:xfrm>
            <a:off x="1447800" y="2362200"/>
            <a:ext cx="714375" cy="47466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scene3d>
            <a:camera prst="perspectiveFront"/>
            <a:lightRig rig="threePt" dir="t"/>
          </a:scene3d>
        </p:spPr>
      </p:pic>
      <p:pic>
        <p:nvPicPr>
          <p:cNvPr id="57" name="Picture 24" descr="http://tbn0.google.com/images?q=tbn:2fGYG81gIlKt2M:http://www.paladarrestaurant.com/LOGO-zagat.gif">
            <a:hlinkClick r:id="rId33"/>
          </p:cNvPr>
          <p:cNvPicPr>
            <a:picLocks noChangeAspect="1" noChangeArrowheads="1"/>
          </p:cNvPicPr>
          <p:nvPr/>
        </p:nvPicPr>
        <p:blipFill>
          <a:blip r:embed="rId34" cstate="print"/>
          <a:srcRect/>
          <a:stretch>
            <a:fillRect/>
          </a:stretch>
        </p:blipFill>
        <p:spPr bwMode="auto">
          <a:xfrm>
            <a:off x="1371600" y="4343400"/>
            <a:ext cx="714375" cy="30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scene3d>
            <a:camera prst="perspectiveFront"/>
            <a:lightRig rig="threePt" dir="t"/>
          </a:scene3d>
        </p:spPr>
      </p:pic>
      <p:pic>
        <p:nvPicPr>
          <p:cNvPr id="58" name="Picture 16" descr="SF Station - San Francisco's City Guide">
            <a:hlinkClick r:id="rId35"/>
          </p:cNvPr>
          <p:cNvPicPr>
            <a:picLocks noChangeAspect="1" noChangeArrowheads="1"/>
          </p:cNvPicPr>
          <p:nvPr/>
        </p:nvPicPr>
        <p:blipFill>
          <a:blip r:embed="rId36" cstate="print"/>
          <a:srcRect/>
          <a:stretch>
            <a:fillRect/>
          </a:stretch>
        </p:blipFill>
        <p:spPr bwMode="auto">
          <a:xfrm>
            <a:off x="228600" y="5257800"/>
            <a:ext cx="1092200" cy="3386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scene3d>
            <a:camera prst="perspectiveFront"/>
            <a:lightRig rig="threePt" dir="t"/>
          </a:scene3d>
        </p:spPr>
      </p:pic>
      <p:pic>
        <p:nvPicPr>
          <p:cNvPr id="59" name="Picture 22" descr="http://tbn0.google.com/images?q=tbn:gAhYZrcWsILc-M:http://andrewteman.org/blog/images/citysearch_logo.gif">
            <a:hlinkClick r:id="rId37"/>
          </p:cNvPr>
          <p:cNvPicPr>
            <a:picLocks noChangeAspect="1" noChangeArrowheads="1"/>
          </p:cNvPicPr>
          <p:nvPr/>
        </p:nvPicPr>
        <p:blipFill>
          <a:blip r:embed="rId38" cstate="print"/>
          <a:srcRect/>
          <a:stretch>
            <a:fillRect/>
          </a:stretch>
        </p:blipFill>
        <p:spPr bwMode="auto">
          <a:xfrm>
            <a:off x="1524000" y="4648200"/>
            <a:ext cx="781050" cy="5905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scene3d>
            <a:camera prst="perspectiveFront"/>
            <a:lightRig rig="threePt" dir="t"/>
          </a:scene3d>
        </p:spPr>
      </p:pic>
      <p:cxnSp>
        <p:nvCxnSpPr>
          <p:cNvPr id="63" name="AutoShape 38"/>
          <p:cNvCxnSpPr>
            <a:cxnSpLocks noChangeShapeType="1"/>
          </p:cNvCxnSpPr>
          <p:nvPr/>
        </p:nvCxnSpPr>
        <p:spPr bwMode="auto">
          <a:xfrm flipV="1">
            <a:off x="1905000" y="3159125"/>
            <a:ext cx="1571625" cy="1522413"/>
          </a:xfrm>
          <a:prstGeom prst="straightConnector1">
            <a:avLst/>
          </a:prstGeom>
          <a:noFill/>
          <a:ln w="9525">
            <a:solidFill>
              <a:schemeClr val="bg2"/>
            </a:solidFill>
            <a:round/>
            <a:headEnd/>
            <a:tailEnd/>
          </a:ln>
          <a:effectLst/>
          <a:scene3d>
            <a:camera prst="perspectiveFront"/>
            <a:lightRig rig="threePt" dir="t"/>
          </a:scene3d>
        </p:spPr>
      </p:cxnSp>
      <p:cxnSp>
        <p:nvCxnSpPr>
          <p:cNvPr id="64" name="AutoShape 39"/>
          <p:cNvCxnSpPr>
            <a:cxnSpLocks noChangeShapeType="1"/>
          </p:cNvCxnSpPr>
          <p:nvPr/>
        </p:nvCxnSpPr>
        <p:spPr bwMode="auto">
          <a:xfrm flipV="1">
            <a:off x="1828800" y="3159125"/>
            <a:ext cx="1647825" cy="2046288"/>
          </a:xfrm>
          <a:prstGeom prst="straightConnector1">
            <a:avLst/>
          </a:prstGeom>
          <a:noFill/>
          <a:ln w="9525">
            <a:solidFill>
              <a:schemeClr val="bg2"/>
            </a:solidFill>
            <a:round/>
            <a:headEnd/>
            <a:tailEnd/>
          </a:ln>
          <a:effectLst/>
          <a:scene3d>
            <a:camera prst="perspectiveFront"/>
            <a:lightRig rig="threePt" dir="t"/>
          </a:scene3d>
        </p:spPr>
      </p:cxnSp>
      <p:cxnSp>
        <p:nvCxnSpPr>
          <p:cNvPr id="65" name="AutoShape 40"/>
          <p:cNvCxnSpPr>
            <a:cxnSpLocks noChangeShapeType="1"/>
          </p:cNvCxnSpPr>
          <p:nvPr/>
        </p:nvCxnSpPr>
        <p:spPr bwMode="auto">
          <a:xfrm flipV="1">
            <a:off x="2025650" y="3159125"/>
            <a:ext cx="1450975" cy="1117600"/>
          </a:xfrm>
          <a:prstGeom prst="straightConnector1">
            <a:avLst/>
          </a:prstGeom>
          <a:noFill/>
          <a:ln w="9525">
            <a:solidFill>
              <a:schemeClr val="bg2"/>
            </a:solidFill>
            <a:round/>
            <a:headEnd/>
            <a:tailEnd/>
          </a:ln>
          <a:effectLst/>
          <a:scene3d>
            <a:camera prst="perspectiveFront"/>
            <a:lightRig rig="threePt" dir="t"/>
          </a:scene3d>
        </p:spPr>
      </p:cxnSp>
      <p:cxnSp>
        <p:nvCxnSpPr>
          <p:cNvPr id="66" name="AutoShape 41"/>
          <p:cNvCxnSpPr>
            <a:cxnSpLocks noChangeShapeType="1"/>
          </p:cNvCxnSpPr>
          <p:nvPr/>
        </p:nvCxnSpPr>
        <p:spPr bwMode="auto">
          <a:xfrm flipV="1">
            <a:off x="1938338" y="3159125"/>
            <a:ext cx="1538287" cy="693738"/>
          </a:xfrm>
          <a:prstGeom prst="straightConnector1">
            <a:avLst/>
          </a:prstGeom>
          <a:noFill/>
          <a:ln w="9525">
            <a:solidFill>
              <a:schemeClr val="bg2"/>
            </a:solidFill>
            <a:round/>
            <a:headEnd/>
            <a:tailEnd/>
          </a:ln>
          <a:effectLst/>
          <a:scene3d>
            <a:camera prst="perspectiveFront"/>
            <a:lightRig rig="threePt" dir="t"/>
          </a:scene3d>
        </p:spPr>
      </p:cxnSp>
      <p:cxnSp>
        <p:nvCxnSpPr>
          <p:cNvPr id="67" name="AutoShape 42"/>
          <p:cNvCxnSpPr>
            <a:cxnSpLocks noChangeShapeType="1"/>
          </p:cNvCxnSpPr>
          <p:nvPr/>
        </p:nvCxnSpPr>
        <p:spPr bwMode="auto">
          <a:xfrm flipV="1">
            <a:off x="1919288" y="3159125"/>
            <a:ext cx="1557337" cy="265113"/>
          </a:xfrm>
          <a:prstGeom prst="straightConnector1">
            <a:avLst/>
          </a:prstGeom>
          <a:noFill/>
          <a:ln w="9525">
            <a:solidFill>
              <a:schemeClr val="bg2"/>
            </a:solidFill>
            <a:round/>
            <a:headEnd/>
            <a:tailEnd/>
          </a:ln>
          <a:effectLst/>
          <a:scene3d>
            <a:camera prst="perspectiveFront"/>
            <a:lightRig rig="threePt" dir="t"/>
          </a:scene3d>
        </p:spPr>
      </p:cxnSp>
      <p:cxnSp>
        <p:nvCxnSpPr>
          <p:cNvPr id="68" name="AutoShape 43"/>
          <p:cNvCxnSpPr>
            <a:cxnSpLocks noChangeShapeType="1"/>
          </p:cNvCxnSpPr>
          <p:nvPr/>
        </p:nvCxnSpPr>
        <p:spPr bwMode="auto">
          <a:xfrm>
            <a:off x="1781175" y="2924175"/>
            <a:ext cx="1695450" cy="234950"/>
          </a:xfrm>
          <a:prstGeom prst="straightConnector1">
            <a:avLst/>
          </a:prstGeom>
          <a:noFill/>
          <a:ln w="9525">
            <a:solidFill>
              <a:schemeClr val="bg2"/>
            </a:solidFill>
            <a:round/>
            <a:headEnd/>
            <a:tailEnd/>
          </a:ln>
          <a:effectLst/>
          <a:scene3d>
            <a:camera prst="perspectiveFront"/>
            <a:lightRig rig="threePt" dir="t"/>
          </a:scene3d>
        </p:spPr>
      </p:cxnSp>
      <p:cxnSp>
        <p:nvCxnSpPr>
          <p:cNvPr id="69" name="AutoShape 44"/>
          <p:cNvCxnSpPr>
            <a:cxnSpLocks noChangeShapeType="1"/>
          </p:cNvCxnSpPr>
          <p:nvPr/>
        </p:nvCxnSpPr>
        <p:spPr bwMode="auto">
          <a:xfrm>
            <a:off x="1851025" y="2259013"/>
            <a:ext cx="1625600" cy="900112"/>
          </a:xfrm>
          <a:prstGeom prst="straightConnector1">
            <a:avLst/>
          </a:prstGeom>
          <a:noFill/>
          <a:ln w="9525">
            <a:solidFill>
              <a:schemeClr val="bg2"/>
            </a:solidFill>
            <a:round/>
            <a:headEnd/>
            <a:tailEnd/>
          </a:ln>
          <a:effectLst/>
          <a:scene3d>
            <a:camera prst="perspectiveFront"/>
            <a:lightRig rig="threePt" dir="t"/>
          </a:scene3d>
        </p:spPr>
      </p:cxnSp>
      <p:cxnSp>
        <p:nvCxnSpPr>
          <p:cNvPr id="96" name="AutoShape 43"/>
          <p:cNvCxnSpPr>
            <a:cxnSpLocks noChangeShapeType="1"/>
          </p:cNvCxnSpPr>
          <p:nvPr/>
        </p:nvCxnSpPr>
        <p:spPr bwMode="auto">
          <a:xfrm flipV="1">
            <a:off x="5848350" y="2667000"/>
            <a:ext cx="1771650" cy="450850"/>
          </a:xfrm>
          <a:prstGeom prst="straightConnector1">
            <a:avLst/>
          </a:prstGeom>
          <a:noFill/>
          <a:ln w="9525">
            <a:solidFill>
              <a:schemeClr val="bg2"/>
            </a:solidFill>
            <a:round/>
            <a:headEnd/>
            <a:tailEnd/>
          </a:ln>
          <a:effectLst/>
          <a:scene3d>
            <a:camera prst="perspectiveFront"/>
            <a:lightRig rig="threePt" dir="t"/>
          </a:scene3d>
        </p:spPr>
      </p:cxnSp>
      <p:cxnSp>
        <p:nvCxnSpPr>
          <p:cNvPr id="98" name="AutoShape 43"/>
          <p:cNvCxnSpPr>
            <a:cxnSpLocks noChangeShapeType="1"/>
            <a:endCxn id="81934" idx="1"/>
          </p:cNvCxnSpPr>
          <p:nvPr/>
        </p:nvCxnSpPr>
        <p:spPr bwMode="auto">
          <a:xfrm>
            <a:off x="5791200" y="3200400"/>
            <a:ext cx="1890712" cy="608807"/>
          </a:xfrm>
          <a:prstGeom prst="straightConnector1">
            <a:avLst/>
          </a:prstGeom>
          <a:noFill/>
          <a:ln w="9525">
            <a:solidFill>
              <a:schemeClr val="bg2"/>
            </a:solidFill>
            <a:round/>
            <a:headEnd/>
            <a:tailEnd/>
          </a:ln>
          <a:effectLst/>
          <a:scene3d>
            <a:camera prst="perspectiveFront"/>
            <a:lightRig rig="threePt" dir="t"/>
          </a:scene3d>
        </p:spPr>
      </p:cxnSp>
      <p:cxnSp>
        <p:nvCxnSpPr>
          <p:cNvPr id="99" name="AutoShape 43"/>
          <p:cNvCxnSpPr>
            <a:cxnSpLocks noChangeShapeType="1"/>
          </p:cNvCxnSpPr>
          <p:nvPr/>
        </p:nvCxnSpPr>
        <p:spPr bwMode="auto">
          <a:xfrm>
            <a:off x="5791200" y="3200400"/>
            <a:ext cx="1828800" cy="1524000"/>
          </a:xfrm>
          <a:prstGeom prst="straightConnector1">
            <a:avLst/>
          </a:prstGeom>
          <a:noFill/>
          <a:ln w="9525">
            <a:solidFill>
              <a:schemeClr val="bg2"/>
            </a:solidFill>
            <a:round/>
            <a:headEnd/>
            <a:tailEnd/>
          </a:ln>
          <a:effectLst/>
          <a:scene3d>
            <a:camera prst="perspectiveFront"/>
            <a:lightRig rig="threePt" dir="t"/>
          </a:scene3d>
        </p:spPr>
      </p:cxnSp>
    </p:spTree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Trapezoid 14"/>
          <p:cNvSpPr/>
          <p:nvPr/>
        </p:nvSpPr>
        <p:spPr>
          <a:xfrm>
            <a:off x="0" y="3505200"/>
            <a:ext cx="9144000" cy="3352800"/>
          </a:xfrm>
          <a:prstGeom prst="trapezoid">
            <a:avLst>
              <a:gd name="adj" fmla="val 34532"/>
            </a:avLst>
          </a:prstGeom>
          <a:solidFill>
            <a:schemeClr val="bg1">
              <a:lumMod val="75000"/>
            </a:schemeClr>
          </a:solidFill>
          <a:ln>
            <a:prstDash val="sysDot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5120640"/>
            <a:ext cx="3124200" cy="2087563"/>
          </a:xfrm>
        </p:spPr>
        <p:txBody>
          <a:bodyPr/>
          <a:lstStyle/>
          <a:p>
            <a:pPr>
              <a:buNone/>
            </a:pPr>
            <a:r>
              <a:rPr lang="en-US" dirty="0" smtClean="0"/>
              <a:t>Knowledge</a:t>
            </a:r>
          </a:p>
          <a:p>
            <a:pPr>
              <a:buNone/>
            </a:pPr>
            <a:r>
              <a:rPr lang="en-US" dirty="0" smtClean="0"/>
              <a:t>Data</a:t>
            </a:r>
          </a:p>
          <a:p>
            <a:pPr>
              <a:buNone/>
            </a:pPr>
            <a:r>
              <a:rPr lang="en-US" dirty="0" smtClean="0"/>
              <a:t>Language</a:t>
            </a:r>
          </a:p>
        </p:txBody>
      </p:sp>
      <p:sp>
        <p:nvSpPr>
          <p:cNvPr id="7" name="Content Placeholder 2"/>
          <p:cNvSpPr>
            <a:spLocks noGrp="1"/>
          </p:cNvSpPr>
          <p:nvPr>
            <p:ph sz="half" idx="1"/>
          </p:nvPr>
        </p:nvSpPr>
        <p:spPr>
          <a:xfrm>
            <a:off x="2971800" y="5120640"/>
            <a:ext cx="3124200" cy="1752600"/>
          </a:xfrm>
        </p:spPr>
        <p:txBody>
          <a:bodyPr/>
          <a:lstStyle/>
          <a:p>
            <a:pPr>
              <a:buNone/>
            </a:pPr>
            <a:r>
              <a:rPr lang="en-US" dirty="0" smtClean="0"/>
              <a:t>Dialog</a:t>
            </a:r>
          </a:p>
          <a:p>
            <a:pPr>
              <a:buNone/>
            </a:pPr>
            <a:r>
              <a:rPr lang="en-US" dirty="0" smtClean="0"/>
              <a:t>Personalization</a:t>
            </a:r>
          </a:p>
          <a:p>
            <a:pPr>
              <a:buNone/>
            </a:pPr>
            <a:r>
              <a:rPr lang="en-US" dirty="0" smtClean="0"/>
              <a:t>Learning</a:t>
            </a:r>
          </a:p>
        </p:txBody>
      </p:sp>
      <p:sp>
        <p:nvSpPr>
          <p:cNvPr id="9" name="Rounded Rectangle 8"/>
          <p:cNvSpPr/>
          <p:nvPr/>
        </p:nvSpPr>
        <p:spPr>
          <a:xfrm>
            <a:off x="1295400" y="1143000"/>
            <a:ext cx="6400800" cy="3657600"/>
          </a:xfrm>
          <a:prstGeom prst="roundRect">
            <a:avLst/>
          </a:prstGeom>
          <a:noFill/>
          <a:ln w="63500" cmpd="tri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286000" y="1295400"/>
            <a:ext cx="4696533" cy="350624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6" name="Flowchart: Alternate Process 15">
            <a:hlinkClick r:id="rId3" action="ppaction://hlinksldjump"/>
          </p:cNvPr>
          <p:cNvSpPr/>
          <p:nvPr/>
        </p:nvSpPr>
        <p:spPr>
          <a:xfrm>
            <a:off x="457200" y="5181600"/>
            <a:ext cx="2209800" cy="457200"/>
          </a:xfrm>
          <a:prstGeom prst="flowChartAlternateProcess">
            <a:avLst/>
          </a:prstGeom>
          <a:solidFill>
            <a:schemeClr val="accent3">
              <a:lumMod val="20000"/>
              <a:lumOff val="8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400" dirty="0" smtClean="0">
                <a:solidFill>
                  <a:srgbClr val="002060"/>
                </a:solidFill>
              </a:rPr>
              <a:t>Knowledge</a:t>
            </a:r>
            <a:endParaRPr lang="en-US" sz="2400" dirty="0">
              <a:solidFill>
                <a:srgbClr val="002060"/>
              </a:solidFill>
            </a:endParaRPr>
          </a:p>
        </p:txBody>
      </p:sp>
      <p:sp>
        <p:nvSpPr>
          <p:cNvPr id="17" name="Flowchart: Alternate Process 16">
            <a:hlinkClick r:id="rId4" action="ppaction://hlinksldjump"/>
          </p:cNvPr>
          <p:cNvSpPr/>
          <p:nvPr/>
        </p:nvSpPr>
        <p:spPr>
          <a:xfrm>
            <a:off x="2971800" y="5181600"/>
            <a:ext cx="2819400" cy="457200"/>
          </a:xfrm>
          <a:prstGeom prst="flowChartAlternateProcess">
            <a:avLst/>
          </a:prstGeom>
          <a:solidFill>
            <a:schemeClr val="accent3">
              <a:lumMod val="20000"/>
              <a:lumOff val="8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400" dirty="0" smtClean="0">
                <a:solidFill>
                  <a:srgbClr val="002060"/>
                </a:solidFill>
              </a:rPr>
              <a:t>Data</a:t>
            </a:r>
            <a:endParaRPr lang="en-US" sz="2400" dirty="0">
              <a:solidFill>
                <a:srgbClr val="002060"/>
              </a:solidFill>
            </a:endParaRPr>
          </a:p>
        </p:txBody>
      </p:sp>
      <p:sp>
        <p:nvSpPr>
          <p:cNvPr id="18" name="Flowchart: Alternate Process 17">
            <a:hlinkClick r:id="rId5" action="ppaction://hlinksldjump"/>
          </p:cNvPr>
          <p:cNvSpPr/>
          <p:nvPr/>
        </p:nvSpPr>
        <p:spPr>
          <a:xfrm>
            <a:off x="6096000" y="5181600"/>
            <a:ext cx="2362200" cy="457200"/>
          </a:xfrm>
          <a:prstGeom prst="flowChartAlternateProcess">
            <a:avLst/>
          </a:prstGeom>
          <a:solidFill>
            <a:schemeClr val="accent3">
              <a:lumMod val="20000"/>
              <a:lumOff val="8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400" dirty="0" smtClean="0">
                <a:solidFill>
                  <a:srgbClr val="002060"/>
                </a:solidFill>
              </a:rPr>
              <a:t>Language</a:t>
            </a:r>
            <a:endParaRPr lang="en-US" sz="2400" dirty="0">
              <a:solidFill>
                <a:srgbClr val="002060"/>
              </a:solidFill>
            </a:endParaRPr>
          </a:p>
        </p:txBody>
      </p:sp>
      <p:sp>
        <p:nvSpPr>
          <p:cNvPr id="19" name="Flowchart: Alternate Process 18">
            <a:hlinkClick r:id="rId6" action="ppaction://hlinksldjump"/>
          </p:cNvPr>
          <p:cNvSpPr/>
          <p:nvPr/>
        </p:nvSpPr>
        <p:spPr>
          <a:xfrm>
            <a:off x="457200" y="5715000"/>
            <a:ext cx="2209800" cy="457200"/>
          </a:xfrm>
          <a:prstGeom prst="flowChartAlternateProcess">
            <a:avLst/>
          </a:prstGeom>
          <a:solidFill>
            <a:schemeClr val="accent3">
              <a:lumMod val="20000"/>
              <a:lumOff val="8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400" dirty="0" smtClean="0">
                <a:solidFill>
                  <a:srgbClr val="002060"/>
                </a:solidFill>
              </a:rPr>
              <a:t>Context</a:t>
            </a:r>
            <a:endParaRPr lang="en-US" sz="2400" dirty="0">
              <a:solidFill>
                <a:srgbClr val="002060"/>
              </a:solidFill>
            </a:endParaRPr>
          </a:p>
        </p:txBody>
      </p:sp>
      <p:sp>
        <p:nvSpPr>
          <p:cNvPr id="20" name="Flowchart: Alternate Process 19">
            <a:hlinkClick r:id="rId7" action="ppaction://hlinksldjump"/>
          </p:cNvPr>
          <p:cNvSpPr/>
          <p:nvPr/>
        </p:nvSpPr>
        <p:spPr>
          <a:xfrm>
            <a:off x="2971800" y="5715000"/>
            <a:ext cx="2819400" cy="457200"/>
          </a:xfrm>
          <a:prstGeom prst="flowChartAlternateProcess">
            <a:avLst/>
          </a:prstGeom>
          <a:solidFill>
            <a:schemeClr val="accent3">
              <a:lumMod val="20000"/>
              <a:lumOff val="8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400" dirty="0" smtClean="0">
                <a:solidFill>
                  <a:srgbClr val="002060"/>
                </a:solidFill>
              </a:rPr>
              <a:t>Dialog</a:t>
            </a:r>
            <a:endParaRPr lang="en-US" sz="2400" dirty="0">
              <a:solidFill>
                <a:srgbClr val="002060"/>
              </a:solidFill>
            </a:endParaRPr>
          </a:p>
        </p:txBody>
      </p:sp>
      <p:sp>
        <p:nvSpPr>
          <p:cNvPr id="21" name="Flowchart: Alternate Process 20">
            <a:hlinkClick r:id="rId4" action="ppaction://hlinksldjump"/>
          </p:cNvPr>
          <p:cNvSpPr/>
          <p:nvPr/>
        </p:nvSpPr>
        <p:spPr>
          <a:xfrm>
            <a:off x="6096000" y="5715000"/>
            <a:ext cx="2362200" cy="457200"/>
          </a:xfrm>
          <a:prstGeom prst="flowChartAlternateProcess">
            <a:avLst/>
          </a:prstGeom>
          <a:solidFill>
            <a:schemeClr val="accent3">
              <a:lumMod val="20000"/>
              <a:lumOff val="8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400" dirty="0" smtClean="0">
                <a:solidFill>
                  <a:srgbClr val="002060"/>
                </a:solidFill>
              </a:rPr>
              <a:t>Learning</a:t>
            </a:r>
            <a:endParaRPr lang="en-US" sz="2400" dirty="0">
              <a:solidFill>
                <a:srgbClr val="002060"/>
              </a:solidFill>
            </a:endParaRPr>
          </a:p>
        </p:txBody>
      </p:sp>
      <p:sp>
        <p:nvSpPr>
          <p:cNvPr id="22" name="Flowchart: Alternate Process 21">
            <a:hlinkClick r:id="rId5" action="ppaction://hlinksldjump"/>
          </p:cNvPr>
          <p:cNvSpPr/>
          <p:nvPr/>
        </p:nvSpPr>
        <p:spPr>
          <a:xfrm>
            <a:off x="457200" y="6248400"/>
            <a:ext cx="2209800" cy="457200"/>
          </a:xfrm>
          <a:prstGeom prst="flowChartAlternateProcess">
            <a:avLst/>
          </a:prstGeom>
          <a:solidFill>
            <a:schemeClr val="accent3">
              <a:lumMod val="20000"/>
              <a:lumOff val="8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400" dirty="0" smtClean="0">
                <a:solidFill>
                  <a:srgbClr val="002060"/>
                </a:solidFill>
              </a:rPr>
              <a:t>Task Models</a:t>
            </a:r>
            <a:endParaRPr lang="en-US" sz="2400" dirty="0">
              <a:solidFill>
                <a:srgbClr val="002060"/>
              </a:solidFill>
            </a:endParaRPr>
          </a:p>
        </p:txBody>
      </p:sp>
      <p:sp>
        <p:nvSpPr>
          <p:cNvPr id="23" name="Flowchart: Alternate Process 22">
            <a:hlinkClick r:id="rId6" action="ppaction://hlinksldjump"/>
          </p:cNvPr>
          <p:cNvSpPr/>
          <p:nvPr/>
        </p:nvSpPr>
        <p:spPr>
          <a:xfrm>
            <a:off x="2971800" y="6248400"/>
            <a:ext cx="2819400" cy="457200"/>
          </a:xfrm>
          <a:prstGeom prst="flowChartAlternateProcess">
            <a:avLst/>
          </a:prstGeom>
          <a:solidFill>
            <a:schemeClr val="accent3">
              <a:lumMod val="20000"/>
              <a:lumOff val="8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400" dirty="0" smtClean="0">
                <a:solidFill>
                  <a:srgbClr val="002060"/>
                </a:solidFill>
              </a:rPr>
              <a:t>Service Coordination</a:t>
            </a:r>
            <a:endParaRPr lang="en-US" sz="2400" dirty="0">
              <a:solidFill>
                <a:srgbClr val="002060"/>
              </a:solidFill>
            </a:endParaRPr>
          </a:p>
        </p:txBody>
      </p:sp>
      <p:sp>
        <p:nvSpPr>
          <p:cNvPr id="24" name="Flowchart: Alternate Process 23">
            <a:hlinkClick r:id="rId7" action="ppaction://hlinksldjump"/>
          </p:cNvPr>
          <p:cNvSpPr/>
          <p:nvPr/>
        </p:nvSpPr>
        <p:spPr>
          <a:xfrm>
            <a:off x="6096000" y="6248400"/>
            <a:ext cx="2362200" cy="457200"/>
          </a:xfrm>
          <a:prstGeom prst="flowChartAlternateProcess">
            <a:avLst/>
          </a:prstGeom>
          <a:solidFill>
            <a:schemeClr val="accent3">
              <a:lumMod val="20000"/>
              <a:lumOff val="8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400" dirty="0" smtClean="0">
                <a:solidFill>
                  <a:srgbClr val="002060"/>
                </a:solidFill>
              </a:rPr>
              <a:t>Transactions</a:t>
            </a:r>
            <a:endParaRPr lang="en-US" sz="2400" dirty="0">
              <a:solidFill>
                <a:srgbClr val="002060"/>
              </a:solidFill>
            </a:endParaRPr>
          </a:p>
        </p:txBody>
      </p:sp>
      <p:sp>
        <p:nvSpPr>
          <p:cNvPr id="25" name="Flowchart: Alternate Process 24">
            <a:hlinkClick r:id="rId8" action="ppaction://hlinksldjump"/>
          </p:cNvPr>
          <p:cNvSpPr/>
          <p:nvPr/>
        </p:nvSpPr>
        <p:spPr>
          <a:xfrm>
            <a:off x="990600" y="76200"/>
            <a:ext cx="7010400" cy="914400"/>
          </a:xfrm>
          <a:prstGeom prst="flowChartAlternateProcess">
            <a:avLst/>
          </a:prstGeom>
          <a:solidFill>
            <a:schemeClr val="accent3">
              <a:lumMod val="20000"/>
              <a:lumOff val="8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4400" dirty="0" smtClean="0">
                <a:solidFill>
                  <a:srgbClr val="002060"/>
                </a:solidFill>
              </a:rPr>
              <a:t>Siri’s </a:t>
            </a:r>
            <a:r>
              <a:rPr lang="en-US" sz="4400" dirty="0" smtClean="0">
                <a:solidFill>
                  <a:srgbClr val="002060"/>
                </a:solidFill>
              </a:rPr>
              <a:t>Cortex </a:t>
            </a:r>
            <a:r>
              <a:rPr lang="en-US" sz="4400" dirty="0" smtClean="0">
                <a:solidFill>
                  <a:srgbClr val="002060"/>
                </a:solidFill>
              </a:rPr>
              <a:t>Platform</a:t>
            </a:r>
            <a:endParaRPr lang="en-US" sz="4400" dirty="0">
              <a:solidFill>
                <a:srgbClr val="002060"/>
              </a:solidFill>
            </a:endParaRPr>
          </a:p>
        </p:txBody>
      </p:sp>
      <p:sp>
        <p:nvSpPr>
          <p:cNvPr id="14" name="16-Point Star 13"/>
          <p:cNvSpPr/>
          <p:nvPr/>
        </p:nvSpPr>
        <p:spPr>
          <a:xfrm>
            <a:off x="-228600" y="3200400"/>
            <a:ext cx="2819400" cy="1828800"/>
          </a:xfrm>
          <a:prstGeom prst="star16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 smtClean="0"/>
              <a:t>Unified Platform Integrating AI Technologies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lvl="0" rtl="0" eaLnBrk="1" latinLnBrk="0" hangingPunct="1"/>
            <a:r>
              <a:rPr lang="en-US" sz="3200" kern="1200" dirty="0" smtClean="0">
                <a:solidFill>
                  <a:schemeClr val="tx1"/>
                </a:solidFill>
                <a:latin typeface="+mn-lt"/>
                <a:ea typeface="+mn-ea"/>
                <a:cs typeface="+mn-cs"/>
              </a:rPr>
              <a:t>What are our best hopes of success?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371600"/>
            <a:ext cx="8229600" cy="4754563"/>
          </a:xfrm>
        </p:spPr>
        <p:txBody>
          <a:bodyPr>
            <a:normAutofit fontScale="85000" lnSpcReduction="20000"/>
          </a:bodyPr>
          <a:lstStyle/>
          <a:p>
            <a:r>
              <a:rPr lang="en-US" dirty="0" smtClean="0"/>
              <a:t>Integrating many AI components into single system</a:t>
            </a:r>
          </a:p>
          <a:p>
            <a:r>
              <a:rPr lang="en-US" dirty="0" smtClean="0"/>
              <a:t>Learning from Massive Data</a:t>
            </a:r>
          </a:p>
          <a:p>
            <a:pPr lvl="1"/>
            <a:r>
              <a:rPr lang="en-US" dirty="0" smtClean="0"/>
              <a:t>Web, but soon all books, music, </a:t>
            </a:r>
            <a:r>
              <a:rPr lang="en-US" dirty="0" err="1" smtClean="0"/>
              <a:t>tv</a:t>
            </a:r>
            <a:r>
              <a:rPr lang="en-US" dirty="0" smtClean="0"/>
              <a:t>/video, …</a:t>
            </a:r>
          </a:p>
          <a:p>
            <a:r>
              <a:rPr lang="en-US" dirty="0" smtClean="0"/>
              <a:t>Learning from Massive Usage</a:t>
            </a:r>
          </a:p>
          <a:p>
            <a:pPr lvl="1"/>
            <a:r>
              <a:rPr lang="en-US" dirty="0" smtClean="0"/>
              <a:t>The internet population is growing at enormous rate</a:t>
            </a:r>
          </a:p>
          <a:p>
            <a:r>
              <a:rPr lang="en-US" dirty="0" smtClean="0"/>
              <a:t>Learning from Active Teaching &amp; Collaborative Intelligence</a:t>
            </a:r>
          </a:p>
          <a:p>
            <a:r>
              <a:rPr lang="en-US" dirty="0" smtClean="0"/>
              <a:t>Hybrid probabilistic/logical approaches</a:t>
            </a:r>
          </a:p>
          <a:p>
            <a:endParaRPr lang="en-US" dirty="0" smtClean="0"/>
          </a:p>
          <a:p>
            <a:r>
              <a:rPr lang="en-US" dirty="0" smtClean="0"/>
              <a:t>Or… something completely different </a:t>
            </a:r>
          </a:p>
          <a:p>
            <a:pPr lvl="1"/>
            <a:r>
              <a:rPr lang="en-US" dirty="0" smtClean="0"/>
              <a:t>Allen institute for brain science?</a:t>
            </a:r>
          </a:p>
          <a:p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uild="p"/>
    </p:bld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What holds us back?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Software </a:t>
            </a:r>
          </a:p>
          <a:p>
            <a:pPr lvl="1"/>
            <a:r>
              <a:rPr lang="en-US" dirty="0" smtClean="0"/>
              <a:t>Brittle/fragile</a:t>
            </a:r>
          </a:p>
          <a:p>
            <a:pPr lvl="1"/>
            <a:r>
              <a:rPr lang="en-US" dirty="0" smtClean="0"/>
              <a:t>“Anti-Moore’s Law” – gets slower</a:t>
            </a:r>
          </a:p>
          <a:p>
            <a:pPr lvl="1"/>
            <a:r>
              <a:rPr lang="en-US" dirty="0" smtClean="0"/>
              <a:t>Ex: boot </a:t>
            </a:r>
            <a:r>
              <a:rPr lang="en-US" dirty="0" smtClean="0">
                <a:sym typeface="Wingdings" pitchFamily="2" charset="2"/>
              </a:rPr>
              <a:t> MS Word</a:t>
            </a:r>
            <a:endParaRPr lang="en-US" dirty="0" smtClean="0"/>
          </a:p>
          <a:p>
            <a:r>
              <a:rPr lang="en-US" dirty="0" smtClean="0"/>
              <a:t>Human understanding moves slowly</a:t>
            </a:r>
          </a:p>
          <a:p>
            <a:pPr lvl="1"/>
            <a:r>
              <a:rPr lang="en-US" dirty="0" err="1" smtClean="0"/>
              <a:t>Engelbart</a:t>
            </a:r>
            <a:r>
              <a:rPr lang="en-US" dirty="0" smtClean="0"/>
              <a:t>: co-evolution of technology and human understanding/adoption</a:t>
            </a:r>
          </a:p>
          <a:p>
            <a:pPr lvl="1"/>
            <a:r>
              <a:rPr lang="en-US" dirty="0" smtClean="0"/>
              <a:t>Ex: collective intelligence progress…</a:t>
            </a:r>
          </a:p>
          <a:p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AI in the future: 5 Years…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Everyone will have a Siri-like assistant and will rely on it increasingly for </a:t>
            </a:r>
          </a:p>
          <a:p>
            <a:pPr lvl="1"/>
            <a:r>
              <a:rPr lang="en-US" dirty="0" smtClean="0"/>
              <a:t>mobile tasks</a:t>
            </a:r>
          </a:p>
          <a:p>
            <a:pPr lvl="1"/>
            <a:r>
              <a:rPr lang="en-US" dirty="0" smtClean="0"/>
              <a:t>internet tasks (e.g. travel, e-commerce)</a:t>
            </a:r>
          </a:p>
          <a:p>
            <a:pPr lvl="1"/>
            <a:r>
              <a:rPr lang="en-US" dirty="0" smtClean="0"/>
              <a:t>communication tasks</a:t>
            </a:r>
          </a:p>
          <a:p>
            <a:pPr lvl="1"/>
            <a:r>
              <a:rPr lang="en-US" dirty="0" smtClean="0"/>
              <a:t>entertainment/attention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AI in the future: 15 Years…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Common sense knowledge models and reasoning components begin to be more feasible – systems seem “smarter”, more general, are less brittle, make less stupid mistakes</a:t>
            </a:r>
          </a:p>
          <a:p>
            <a:pPr lvl="1"/>
            <a:r>
              <a:rPr lang="en-US" dirty="0" smtClean="0"/>
              <a:t>Contributions from the masses</a:t>
            </a:r>
          </a:p>
          <a:p>
            <a:pPr lvl="1"/>
            <a:r>
              <a:rPr lang="en-US" dirty="0" smtClean="0"/>
              <a:t>Scale issues in probabilistic/logic start to resolve</a:t>
            </a:r>
          </a:p>
          <a:p>
            <a:pPr lvl="1"/>
            <a:endParaRPr lang="en-US" dirty="0" smtClean="0"/>
          </a:p>
          <a:p>
            <a:pPr lvl="1"/>
            <a:endParaRPr lang="en-US" dirty="0" smtClean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AI in the future: 25 Years…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1">
              <a:buNone/>
            </a:pPr>
            <a:endParaRPr lang="en-US" dirty="0" smtClean="0"/>
          </a:p>
          <a:p>
            <a:pPr lvl="1"/>
            <a:endParaRPr lang="en-US" dirty="0" smtClean="0"/>
          </a:p>
        </p:txBody>
      </p:sp>
      <p:sp>
        <p:nvSpPr>
          <p:cNvPr id="4" name="TextBox 3"/>
          <p:cNvSpPr txBox="1"/>
          <p:nvPr/>
        </p:nvSpPr>
        <p:spPr>
          <a:xfrm>
            <a:off x="2743200" y="2743200"/>
            <a:ext cx="5791200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800" dirty="0" smtClean="0">
                <a:solidFill>
                  <a:srgbClr val="0000FF"/>
                </a:solidFill>
              </a:rPr>
              <a:t>Who Knows?</a:t>
            </a:r>
            <a:endParaRPr lang="en-US" sz="4800" dirty="0">
              <a:solidFill>
                <a:srgbClr val="0000FF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2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/>
    </p:bld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Poll Question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295400"/>
            <a:ext cx="8229600" cy="4830763"/>
          </a:xfrm>
        </p:spPr>
        <p:txBody>
          <a:bodyPr/>
          <a:lstStyle/>
          <a:p>
            <a:r>
              <a:rPr lang="en-US" dirty="0" err="1" smtClean="0"/>
              <a:t>Robocup</a:t>
            </a:r>
            <a:r>
              <a:rPr lang="en-US" dirty="0" smtClean="0"/>
              <a:t> goal successful?</a:t>
            </a:r>
          </a:p>
          <a:p>
            <a:pPr lvl="1"/>
            <a:r>
              <a:rPr lang="en-US" i="1" dirty="0" smtClean="0"/>
              <a:t>By mid-21st century, a team of fully </a:t>
            </a:r>
            <a:r>
              <a:rPr lang="en-US" i="1" dirty="0" smtClean="0">
                <a:hlinkClick r:id="rId2" tooltip="wiktionary:Autonomy"/>
              </a:rPr>
              <a:t>autonomous</a:t>
            </a:r>
            <a:r>
              <a:rPr lang="en-US" i="1" dirty="0" smtClean="0"/>
              <a:t> </a:t>
            </a:r>
            <a:r>
              <a:rPr lang="en-US" i="1" dirty="0" smtClean="0">
                <a:hlinkClick r:id="rId3" action="ppaction://hlinkfile" tooltip="Humanoid"/>
              </a:rPr>
              <a:t>humanoid</a:t>
            </a:r>
            <a:r>
              <a:rPr lang="en-US" i="1" dirty="0" smtClean="0"/>
              <a:t> </a:t>
            </a:r>
            <a:r>
              <a:rPr lang="en-US" i="1" dirty="0" smtClean="0">
                <a:hlinkClick r:id="rId4" action="ppaction://hlinkfile" tooltip="Robot"/>
              </a:rPr>
              <a:t>robot</a:t>
            </a:r>
            <a:r>
              <a:rPr lang="en-US" i="1" dirty="0" smtClean="0"/>
              <a:t> </a:t>
            </a:r>
            <a:r>
              <a:rPr lang="en-US" i="1" dirty="0" smtClean="0">
                <a:hlinkClick r:id="rId5" action="ppaction://hlinkfile" tooltip="Soccer"/>
              </a:rPr>
              <a:t>soccer</a:t>
            </a:r>
            <a:r>
              <a:rPr lang="en-US" i="1" dirty="0" smtClean="0"/>
              <a:t> players shall win the </a:t>
            </a:r>
            <a:r>
              <a:rPr lang="en-US" i="1" dirty="0" smtClean="0">
                <a:hlinkClick r:id="rId5" action="ppaction://hlinkfile" tooltip="Soccer"/>
              </a:rPr>
              <a:t>soccer</a:t>
            </a:r>
            <a:r>
              <a:rPr lang="en-US" i="1" dirty="0" smtClean="0"/>
              <a:t> game, complying with the official rule of the </a:t>
            </a:r>
            <a:r>
              <a:rPr lang="en-US" i="1" dirty="0" smtClean="0">
                <a:hlinkClick r:id="rId6" action="ppaction://hlinkfile" tooltip="FIFA"/>
              </a:rPr>
              <a:t>FIFA</a:t>
            </a:r>
            <a:r>
              <a:rPr lang="en-US" i="1" dirty="0" smtClean="0"/>
              <a:t>, against the winner of the most recent </a:t>
            </a:r>
            <a:r>
              <a:rPr lang="en-US" i="1" dirty="0" smtClean="0">
                <a:hlinkClick r:id="rId7" action="ppaction://hlinkfile" tooltip="FIFA World Cup"/>
              </a:rPr>
              <a:t>World Cup</a:t>
            </a:r>
            <a:r>
              <a:rPr lang="en-US" i="1" dirty="0" smtClean="0"/>
              <a:t>.</a:t>
            </a:r>
            <a:endParaRPr lang="en-US" i="1" dirty="0" smtClean="0"/>
          </a:p>
          <a:p>
            <a:pPr lvl="1"/>
            <a:endParaRPr lang="en-US" dirty="0" smtClean="0"/>
          </a:p>
          <a:p>
            <a:endParaRPr lang="en-US" dirty="0" smtClean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8" cstate="print"/>
          <a:srcRect/>
          <a:stretch>
            <a:fillRect/>
          </a:stretch>
        </p:blipFill>
        <p:spPr bwMode="auto">
          <a:xfrm>
            <a:off x="3276600" y="3886200"/>
            <a:ext cx="4953000" cy="279726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Action Button: Forward or Next 4">
            <a:hlinkClick r:id="rId9" highlightClick="1"/>
          </p:cNvPr>
          <p:cNvSpPr/>
          <p:nvPr/>
        </p:nvSpPr>
        <p:spPr>
          <a:xfrm>
            <a:off x="8305800" y="6324600"/>
            <a:ext cx="381000" cy="304800"/>
          </a:xfrm>
          <a:prstGeom prst="actionButtonForwardNex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990600" y="2057400"/>
            <a:ext cx="7772400" cy="1470025"/>
          </a:xfrm>
        </p:spPr>
        <p:txBody>
          <a:bodyPr/>
          <a:lstStyle/>
          <a:p>
            <a:r>
              <a:rPr lang="en-US" dirty="0" smtClean="0"/>
              <a:t>Adam Cheyer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600200" y="3810000"/>
            <a:ext cx="6400800" cy="1752600"/>
          </a:xfrm>
        </p:spPr>
        <p:txBody>
          <a:bodyPr>
            <a:normAutofit fontScale="92500" lnSpcReduction="20000"/>
          </a:bodyPr>
          <a:lstStyle/>
          <a:p>
            <a:r>
              <a:rPr lang="en-US" dirty="0" smtClean="0"/>
              <a:t>adam@siri.com</a:t>
            </a:r>
          </a:p>
          <a:p>
            <a:endParaRPr lang="en-US" dirty="0" smtClean="0"/>
          </a:p>
          <a:p>
            <a:r>
              <a:rPr lang="en-US" dirty="0" smtClean="0"/>
              <a:t>Siri available for free </a:t>
            </a:r>
            <a:br>
              <a:rPr lang="en-US" dirty="0" smtClean="0"/>
            </a:br>
            <a:r>
              <a:rPr lang="en-US" dirty="0" smtClean="0"/>
              <a:t>in the Apple App Store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28563</TotalTime>
  <Words>915</Words>
  <Application>Microsoft Office PowerPoint</Application>
  <PresentationFormat>On-screen Show (4:3)</PresentationFormat>
  <Paragraphs>203</Paragraphs>
  <Slides>24</Slides>
  <Notes>2</Notes>
  <HiddenSlides>1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24</vt:i4>
      </vt:variant>
    </vt:vector>
  </HeadingPairs>
  <TitlesOfParts>
    <vt:vector size="25" baseType="lpstr">
      <vt:lpstr>Office Theme</vt:lpstr>
      <vt:lpstr>Artificial Intelligence  What’s Possible, What’s Not,  How Do We Move Forward?</vt:lpstr>
      <vt:lpstr>The Future of AI</vt:lpstr>
      <vt:lpstr>AI: What are we trying to achieve?</vt:lpstr>
      <vt:lpstr>Interaction with the Assistant</vt:lpstr>
      <vt:lpstr>Slide 5</vt:lpstr>
      <vt:lpstr>Slide 6</vt:lpstr>
      <vt:lpstr>How Close are we Today?</vt:lpstr>
      <vt:lpstr>Slide 8</vt:lpstr>
      <vt:lpstr>Slide 9</vt:lpstr>
      <vt:lpstr>Why is it hard?</vt:lpstr>
      <vt:lpstr>Why is it hard?</vt:lpstr>
      <vt:lpstr>What approaches are there?</vt:lpstr>
      <vt:lpstr>What works well?</vt:lpstr>
      <vt:lpstr>What doesn’t?</vt:lpstr>
      <vt:lpstr>State of the Art: AI Engines</vt:lpstr>
      <vt:lpstr>Architecture connects services to  what people do, where they are.</vt:lpstr>
      <vt:lpstr>Slide 17</vt:lpstr>
      <vt:lpstr>What are our best hopes of success?</vt:lpstr>
      <vt:lpstr>What holds us back?</vt:lpstr>
      <vt:lpstr>AI in the future: 5 Years…</vt:lpstr>
      <vt:lpstr>AI in the future: 15 Years…</vt:lpstr>
      <vt:lpstr>AI in the future: 25 Years…</vt:lpstr>
      <vt:lpstr>Poll Question</vt:lpstr>
      <vt:lpstr>Adam Cheyer</vt:lpstr>
    </vt:vector>
  </TitlesOfParts>
  <Company> </Company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Slide 1</dc:title>
  <dc:creator> </dc:creator>
  <cp:lastModifiedBy> </cp:lastModifiedBy>
  <cp:revision>81</cp:revision>
  <dcterms:created xsi:type="dcterms:W3CDTF">2008-05-06T04:37:56Z</dcterms:created>
  <dcterms:modified xsi:type="dcterms:W3CDTF">2010-07-12T13:02:24Z</dcterms:modified>
</cp:coreProperties>
</file>