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7"/>
  </p:notesMasterIdLst>
  <p:sldIdLst>
    <p:sldId id="293" r:id="rId2"/>
    <p:sldId id="294" r:id="rId3"/>
    <p:sldId id="318" r:id="rId4"/>
    <p:sldId id="321" r:id="rId5"/>
    <p:sldId id="322" r:id="rId6"/>
    <p:sldId id="323" r:id="rId7"/>
    <p:sldId id="301" r:id="rId8"/>
    <p:sldId id="325" r:id="rId9"/>
    <p:sldId id="326" r:id="rId10"/>
    <p:sldId id="327" r:id="rId11"/>
    <p:sldId id="328" r:id="rId12"/>
    <p:sldId id="329" r:id="rId13"/>
    <p:sldId id="330" r:id="rId14"/>
    <p:sldId id="299" r:id="rId15"/>
    <p:sldId id="332" r:id="rId16"/>
    <p:sldId id="331" r:id="rId17"/>
    <p:sldId id="333" r:id="rId18"/>
    <p:sldId id="297" r:id="rId19"/>
    <p:sldId id="296" r:id="rId20"/>
    <p:sldId id="336" r:id="rId21"/>
    <p:sldId id="337" r:id="rId22"/>
    <p:sldId id="340" r:id="rId23"/>
    <p:sldId id="338" r:id="rId24"/>
    <p:sldId id="341" r:id="rId25"/>
    <p:sldId id="342" r:id="rId26"/>
    <p:sldId id="343" r:id="rId27"/>
    <p:sldId id="345" r:id="rId28"/>
    <p:sldId id="358" r:id="rId29"/>
    <p:sldId id="348" r:id="rId30"/>
    <p:sldId id="335" r:id="rId31"/>
    <p:sldId id="359" r:id="rId32"/>
    <p:sldId id="334" r:id="rId33"/>
    <p:sldId id="339" r:id="rId34"/>
    <p:sldId id="346" r:id="rId35"/>
    <p:sldId id="34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6190" autoAdjust="0"/>
  </p:normalViewPr>
  <p:slideViewPr>
    <p:cSldViewPr>
      <p:cViewPr varScale="1">
        <p:scale>
          <a:sx n="129" d="100"/>
          <a:sy n="129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FE13A-F71F-4603-BC5E-D115523B8E3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053B9-3337-4F9C-8B60-A28B91FD1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0EB30-081E-48E5-906A-0F9AB9D981C3}" type="slidenum">
              <a:rPr lang="en-US">
                <a:latin typeface="Times New Roman" pitchFamily="18" charset="0"/>
                <a:cs typeface="Arial" pitchFamily="34" charset="0"/>
              </a:rPr>
              <a:pPr/>
              <a:t>11</a:t>
            </a:fld>
            <a:endParaRPr lang="en-US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982B48-74A7-48B9-9739-5CCC41FF29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2F29-37FE-4B78-85B2-C69805CF12B2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C8A05-12A1-499D-855E-FCD2ADB4D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SRI\CALO\Docs\Slides\DarpaTech\DarpaTechCALO-v7.pp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/imgres?imgurl=http://www.seisdeagosto.com/indica/wp-content/uploads/2006/07/a.com_logo_RGB.jpg&amp;imgrefurl=http://www.blogforvideogames.com/&amp;h=117&amp;w=400&amp;sz=31&amp;hl=en&amp;start=4&amp;um=1&amp;tbnid=Hl074lsKXH0hyM:&amp;tbnh=36&amp;tbnw=124&amp;prev=/images?q=logo+amazon&amp;svnum=10&amp;um=1&amp;hl=en&amp;safe=off&amp;sa=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techcrunch.com/wp-content/yelplogo.jpg&amp;imgrefurl=http://www.techcrunch.com/2005/10/12/yelps-local-reviews/&amp;h=104&amp;w=210&amp;sz=8&amp;hl=en&amp;start=7&amp;sig2=ooPaf6d12DTaneRJ22rx2A&amp;tbnid=6M0nhsAJOpw23M:&amp;tbnh=52&amp;tbnw=106&amp;ei=QajARsbPMozSgAO_qICmCA&amp;prev=/images?q=%60yelp%60&amp;svnum=10&amp;hl=en" TargetMode="External"/><Relationship Id="rId13" Type="http://schemas.openxmlformats.org/officeDocument/2006/relationships/image" Target="../media/image29.jpeg"/><Relationship Id="rId18" Type="http://schemas.openxmlformats.org/officeDocument/2006/relationships/hyperlink" Target="http://avis.com/AvisWeb/home/AvisHome;jsessionid=5tWXH5VQY5G4Hyvxp2yMhdFSSjBhfyCKvPtLfSShTn0bLy2KN3vp!-892767229" TargetMode="External"/><Relationship Id="rId26" Type="http://schemas.openxmlformats.org/officeDocument/2006/relationships/image" Target="../media/image37.gif"/><Relationship Id="rId39" Type="http://schemas.openxmlformats.org/officeDocument/2006/relationships/image" Target="../media/image46.png"/><Relationship Id="rId3" Type="http://schemas.openxmlformats.org/officeDocument/2006/relationships/hyperlink" Target="http://images.google.com/imgres?imgurl=http://www.seisdeagosto.com/indica/wp-content/uploads/2006/07/a.com_logo_RGB.jpg&amp;imgrefurl=http://www.blogforvideogames.com/&amp;h=117&amp;w=400&amp;sz=31&amp;hl=en&amp;start=4&amp;um=1&amp;tbnid=Hl074lsKXH0hyM:&amp;tbnh=36&amp;tbnw=124&amp;prev=/images?q=logo+amazon&amp;svnum=10&amp;um=1&amp;hl=en&amp;safe=off&amp;sa=N" TargetMode="External"/><Relationship Id="rId21" Type="http://schemas.openxmlformats.org/officeDocument/2006/relationships/image" Target="../media/image34.gif"/><Relationship Id="rId34" Type="http://schemas.openxmlformats.org/officeDocument/2006/relationships/image" Target="../media/image43.gif"/><Relationship Id="rId42" Type="http://schemas.openxmlformats.org/officeDocument/2006/relationships/hyperlink" Target="http://www.overstock.com/cgi-bin/d2.cgi?SEC_IID=27281&amp;PAGE=HOME" TargetMode="External"/><Relationship Id="rId47" Type="http://schemas.openxmlformats.org/officeDocument/2006/relationships/image" Target="../media/image52.png"/><Relationship Id="rId7" Type="http://schemas.openxmlformats.org/officeDocument/2006/relationships/image" Target="../media/image25.jpeg"/><Relationship Id="rId12" Type="http://schemas.openxmlformats.org/officeDocument/2006/relationships/hyperlink" Target="http://images.google.com/imgres?imgurl=http://www.otair.com/images/upload/Fandango.gif&amp;imgrefurl=http://www.otair.com/index.cfm?action=shortCodes&amp;h=92&amp;w=150&amp;sz=5&amp;hl=en&amp;start=2&amp;sig2=_evkgmBWwgIFadDArXwMdw&amp;tbnid=1UFfaqh-4jTDYM:&amp;tbnh=59&amp;tbnw=96&amp;ei=C6nARs2ELaX4gQO9m92KCA&amp;prev=/images?q=fandango+movies&amp;imgsz=small|medium|large|xlarge&amp;svnum=10&amp;hl=en" TargetMode="External"/><Relationship Id="rId17" Type="http://schemas.openxmlformats.org/officeDocument/2006/relationships/image" Target="../media/image31.jpeg"/><Relationship Id="rId25" Type="http://schemas.openxmlformats.org/officeDocument/2006/relationships/image" Target="../media/image36.gif"/><Relationship Id="rId33" Type="http://schemas.openxmlformats.org/officeDocument/2006/relationships/image" Target="../media/image42.png"/><Relationship Id="rId38" Type="http://schemas.openxmlformats.org/officeDocument/2006/relationships/image" Target="../media/image45.gif"/><Relationship Id="rId46" Type="http://schemas.openxmlformats.org/officeDocument/2006/relationships/image" Target="../media/image51.png"/><Relationship Id="rId2" Type="http://schemas.openxmlformats.org/officeDocument/2006/relationships/image" Target="../media/image22.png"/><Relationship Id="rId16" Type="http://schemas.openxmlformats.org/officeDocument/2006/relationships/hyperlink" Target="http://images.google.com/imgres?imgurl=http://www.paladarrestaurant.com/LOGO-zagat.gif&amp;imgrefurl=http://www.paladarrestaurant.com/press.htm&amp;h=35&amp;w=82&amp;sz=1&amp;hl=en&amp;start=9&amp;um=1&amp;tbnid=2fGYG81gIlKt2M:&amp;tbnh=32&amp;tbnw=75&amp;prev=/images?q=logo+zagat&amp;svnum=10&amp;um=1&amp;hl=en&amp;safe=off" TargetMode="External"/><Relationship Id="rId20" Type="http://schemas.openxmlformats.org/officeDocument/2006/relationships/image" Target="../media/image33.png"/><Relationship Id="rId29" Type="http://schemas.openxmlformats.org/officeDocument/2006/relationships/image" Target="../media/image39.gif"/><Relationship Id="rId41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24" Type="http://schemas.openxmlformats.org/officeDocument/2006/relationships/hyperlink" Target="http://www.stubhub.com/" TargetMode="External"/><Relationship Id="rId32" Type="http://schemas.openxmlformats.org/officeDocument/2006/relationships/image" Target="../media/image41.gif"/><Relationship Id="rId37" Type="http://schemas.openxmlformats.org/officeDocument/2006/relationships/hyperlink" Target="http://www.trulia.com/" TargetMode="External"/><Relationship Id="rId40" Type="http://schemas.openxmlformats.org/officeDocument/2006/relationships/hyperlink" Target="http://www.match.com/index.aspx?lid=2" TargetMode="External"/><Relationship Id="rId45" Type="http://schemas.openxmlformats.org/officeDocument/2006/relationships/image" Target="../media/image50.png"/><Relationship Id="rId5" Type="http://schemas.openxmlformats.org/officeDocument/2006/relationships/hyperlink" Target="http://flightaware.com/" TargetMode="External"/><Relationship Id="rId15" Type="http://schemas.openxmlformats.org/officeDocument/2006/relationships/image" Target="../media/image30.jpeg"/><Relationship Id="rId23" Type="http://schemas.openxmlformats.org/officeDocument/2006/relationships/image" Target="../media/image35.gif"/><Relationship Id="rId28" Type="http://schemas.openxmlformats.org/officeDocument/2006/relationships/image" Target="../media/image38.gif"/><Relationship Id="rId36" Type="http://schemas.openxmlformats.org/officeDocument/2006/relationships/image" Target="../media/image44.gif"/><Relationship Id="rId10" Type="http://schemas.openxmlformats.org/officeDocument/2006/relationships/image" Target="../media/image27.png"/><Relationship Id="rId19" Type="http://schemas.openxmlformats.org/officeDocument/2006/relationships/image" Target="../media/image32.gif"/><Relationship Id="rId31" Type="http://schemas.openxmlformats.org/officeDocument/2006/relationships/hyperlink" Target="http://www.ebay.com/" TargetMode="External"/><Relationship Id="rId44" Type="http://schemas.openxmlformats.org/officeDocument/2006/relationships/image" Target="../media/image49.png"/><Relationship Id="rId4" Type="http://schemas.openxmlformats.org/officeDocument/2006/relationships/image" Target="../media/image23.jpeg"/><Relationship Id="rId9" Type="http://schemas.openxmlformats.org/officeDocument/2006/relationships/image" Target="../media/image26.jpeg"/><Relationship Id="rId14" Type="http://schemas.openxmlformats.org/officeDocument/2006/relationships/hyperlink" Target="http://images.google.com/imgres?imgurl=http://www.mobiledesigntech.com/images/Logo-Handango.jpg&amp;imgrefurl=http://www.mobiledesigntech.com/corporate/partners.htm&amp;h=121&amp;w=335&amp;sz=7&amp;hl=en&amp;start=1&amp;um=1&amp;tbnid=tq9HoySB-XYseM:&amp;tbnh=43&amp;tbnw=119&amp;prev=/images?q=logo+handango&amp;svnum=10&amp;um=1&amp;hl=en&amp;safe=off&amp;sa=N" TargetMode="External"/><Relationship Id="rId22" Type="http://schemas.openxmlformats.org/officeDocument/2006/relationships/hyperlink" Target="http://www.monster.com/" TargetMode="External"/><Relationship Id="rId27" Type="http://schemas.openxmlformats.org/officeDocument/2006/relationships/hyperlink" Target="http://www.pricerunner.com/" TargetMode="External"/><Relationship Id="rId30" Type="http://schemas.openxmlformats.org/officeDocument/2006/relationships/image" Target="../media/image40.png"/><Relationship Id="rId35" Type="http://schemas.openxmlformats.org/officeDocument/2006/relationships/hyperlink" Target="http://www.rtsports.com/" TargetMode="External"/><Relationship Id="rId43" Type="http://schemas.openxmlformats.org/officeDocument/2006/relationships/image" Target="../media/image48.gif"/><Relationship Id="rId48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www.serendipitygroup.com/Who_have_we_helped_/vertical_300_copy.JPG&amp;imgrefurl=http://www.serendipitygroup.com/Who_have_we_helped_/who_have_we_helped_.html&amp;h=606&amp;w=600&amp;sz=24&amp;hl=en&amp;start=3&amp;tbnid=HNC2BEBCnbN2JM:&amp;tbnh=136&amp;tbnw=135&amp;prev=/images?q=%60verticalnet%60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wubhub.com:4110/webl/WubHub_DoIt?cmdline=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C:\SRI\Projects\ACTIVE\Hal\Docs\videos\apple%20knowledge%20navigator%201min.m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914651"/>
          </a:xfrm>
        </p:spPr>
        <p:txBody>
          <a:bodyPr>
            <a:normAutofit/>
          </a:bodyPr>
          <a:lstStyle/>
          <a:p>
            <a:r>
              <a:rPr lang="en-US" dirty="0" smtClean="0"/>
              <a:t>The Future Of AI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What’s Possible, What’s Not, </a:t>
            </a:r>
            <a:br>
              <a:rPr lang="en-US" sz="3200" dirty="0" smtClean="0"/>
            </a:br>
            <a:r>
              <a:rPr lang="en-US" sz="3200" dirty="0" smtClean="0"/>
              <a:t>How Do We Get There?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Adam Cheyer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Co-Founder, VP Engineering</a:t>
            </a:r>
          </a:p>
          <a:p>
            <a:r>
              <a:rPr lang="en-US" sz="2400" dirty="0" smtClean="0"/>
              <a:t>Siri Inc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438400"/>
            <a:ext cx="7239000" cy="1371600"/>
          </a:xfrm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eaLnBrk="1" hangingPunct="1">
              <a:buFont typeface="Wingdings" pitchFamily="-65" charset="2"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Is the Knowledge Navigator vision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possible today?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-65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5181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Clr>
                <a:srgbClr val="808000"/>
              </a:buClr>
              <a:buSzPct val="70000"/>
              <a:buFont typeface="Wingdings" pitchFamily="-108" charset="2"/>
              <a:buNone/>
              <a:defRPr/>
            </a:pPr>
            <a:r>
              <a:rPr lang="en-US" sz="3600" kern="0" dirty="0">
                <a:solidFill>
                  <a:srgbClr val="FFC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But </a:t>
            </a:r>
            <a:r>
              <a:rPr lang="en-US" sz="3600" kern="0" dirty="0" err="1">
                <a:solidFill>
                  <a:srgbClr val="FFC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we're</a:t>
            </a:r>
            <a:r>
              <a:rPr lang="en-US" sz="3600" kern="0" dirty="0">
                <a:solidFill>
                  <a:srgbClr val="FFC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getting there.</a:t>
            </a:r>
            <a:endParaRPr lang="en-US" sz="2800" kern="0" dirty="0">
              <a:solidFill>
                <a:srgbClr val="FFC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38862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Clr>
                <a:srgbClr val="808000"/>
              </a:buClr>
              <a:buSzPct val="70000"/>
              <a:buFont typeface="Wingdings" pitchFamily="-108" charset="2"/>
              <a:buNone/>
              <a:defRPr/>
            </a:pPr>
            <a:r>
              <a:rPr lang="en-US" sz="6000" kern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No.</a:t>
            </a:r>
            <a:endParaRPr lang="en-US" sz="4800" kern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How Close are we Today?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819400" y="1676400"/>
            <a:ext cx="6324600" cy="3352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a typeface="ＭＳ Ｐゴシック" pitchFamily="-65" charset="-128"/>
              </a:rPr>
              <a:t>Touch screens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  <a:ea typeface="ＭＳ Ｐゴシック" pitchFamily="-65" charset="-128"/>
              </a:rPr>
              <a:t>Cinematic effects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  <a:ea typeface="ＭＳ Ｐゴシック" pitchFamily="-65" charset="-128"/>
              </a:rPr>
              <a:t>Global network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  <a:ea typeface="ＭＳ Ｐゴシック" pitchFamily="-65" charset="-128"/>
              </a:rPr>
              <a:t>Location and time awareness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  <a:ea typeface="ＭＳ Ｐゴシック" pitchFamily="-65" charset="-128"/>
              </a:rPr>
              <a:t>Speech out, on demand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  <a:ea typeface="ＭＳ Ｐゴシック" pitchFamily="-65" charset="-128"/>
              </a:rPr>
              <a:t>Continuous speech to text</a:t>
            </a:r>
          </a:p>
        </p:txBody>
      </p:sp>
      <p:pic>
        <p:nvPicPr>
          <p:cNvPr id="2253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6700"/>
            <a:ext cx="239077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9600" y="5588000"/>
            <a:ext cx="7789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i="1">
                <a:solidFill>
                  <a:srgbClr val="FFC000"/>
                </a:solidFill>
                <a:latin typeface="Arial" pitchFamily="34" charset="0"/>
              </a:rPr>
              <a:t>But where is the interface for assistance?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6300" y="2514600"/>
            <a:ext cx="7543800" cy="1752600"/>
          </a:xfrm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eaLnBrk="1" hangingPunct="1">
              <a:buFont typeface="Wingdings" pitchFamily="-65" charset="2"/>
              <a:buNone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You just can't talk to a search engine this way.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76300" y="4419600"/>
            <a:ext cx="754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808000"/>
              </a:buClr>
              <a:buSzPct val="70000"/>
              <a:buFont typeface="Wingdings" pitchFamily="-108" charset="2"/>
              <a:buNone/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"The future of search is a conversation     </a:t>
            </a:r>
            <a:br>
              <a:rPr lang="en-US" sz="2800" kern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800" kern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 with someone you trust."</a:t>
            </a:r>
          </a:p>
          <a:p>
            <a:pPr algn="r">
              <a:spcBef>
                <a:spcPct val="20000"/>
              </a:spcBef>
              <a:buClr>
                <a:srgbClr val="808000"/>
              </a:buClr>
              <a:buSzPct val="70000"/>
              <a:buFont typeface="Wingdings" pitchFamily="-108" charset="2"/>
              <a:buNone/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  -- John Battelle, </a:t>
            </a:r>
            <a:r>
              <a:rPr lang="en-US" sz="2800" i="1" kern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The Search</a:t>
            </a:r>
            <a:endParaRPr lang="en-US" sz="2000" kern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algn="ctr">
              <a:spcBef>
                <a:spcPct val="20000"/>
              </a:spcBef>
              <a:buClr>
                <a:srgbClr val="808000"/>
              </a:buClr>
              <a:buSzPct val="70000"/>
              <a:buFont typeface="Wingdings" pitchFamily="-108" charset="2"/>
              <a:buNone/>
              <a:defRPr/>
            </a:pPr>
            <a:endParaRPr lang="en-US" sz="2000" kern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FFC000"/>
                </a:solidFill>
                <a:latin typeface="+mn-lt"/>
                <a:cs typeface="+mn-cs"/>
              </a:rPr>
              <a:t>And it all needs to work together…</a:t>
            </a:r>
            <a:endParaRPr lang="en-US" sz="36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602468"/>
            <a:ext cx="2475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Location Awareness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2297668"/>
            <a:ext cx="2962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Conversational Interface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6663" y="2907268"/>
            <a:ext cx="1874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Speech to Text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3210481"/>
            <a:ext cx="2067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Time Awareness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86263" y="3440668"/>
            <a:ext cx="1648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Text to Intent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4507468"/>
            <a:ext cx="3730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Access to Personal Information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0600" y="3974068"/>
            <a:ext cx="1441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Dialog flow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30325" y="3816906"/>
            <a:ext cx="203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Task Awareness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77000" y="2978706"/>
            <a:ext cx="186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Semantic Data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67500" y="3591481"/>
            <a:ext cx="1767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Services APIs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89750" y="4202668"/>
            <a:ext cx="1909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Task &amp; Domain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Models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95400" y="5105400"/>
            <a:ext cx="1412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Reasoning</a:t>
            </a:r>
            <a:endParaRPr lang="en-US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53000" y="4572000"/>
            <a:ext cx="1566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Preferences</a:t>
            </a:r>
            <a:endParaRPr lang="en-US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0" y="304800"/>
            <a:ext cx="9144000" cy="9144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FFC000"/>
                </a:solidFill>
                <a:latin typeface="+mn-lt"/>
                <a:cs typeface="+mn-cs"/>
              </a:rPr>
              <a:t>What does it require?</a:t>
            </a:r>
            <a:endParaRPr lang="en-US" sz="36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76600" y="5181600"/>
            <a:ext cx="1184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Planning</a:t>
            </a:r>
            <a:endParaRPr lang="en-US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53000" y="5257800"/>
            <a:ext cx="1455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Scheduling</a:t>
            </a:r>
            <a:endParaRPr lang="en-US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39000" y="5257800"/>
            <a:ext cx="1183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Learning</a:t>
            </a:r>
            <a:endParaRPr lang="en-US" sz="20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14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is it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43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component technology is complex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Informal, incomplete grammar of English is larger than 1,700 pages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smtClean="0"/>
              <a:t>R. Quirk et al., </a:t>
            </a:r>
            <a:r>
              <a:rPr lang="en-US" sz="1900" i="1" dirty="0" smtClean="0"/>
              <a:t>A Comprehensive Grammar of the English Language, Longman, </a:t>
            </a:r>
            <a:r>
              <a:rPr lang="en-US" sz="1900" dirty="0" smtClean="0"/>
              <a:t>1985.</a:t>
            </a:r>
            <a:endParaRPr lang="en-US" sz="3300" dirty="0" smtClean="0"/>
          </a:p>
          <a:p>
            <a:endParaRPr lang="en-US" sz="3300" dirty="0"/>
          </a:p>
        </p:txBody>
      </p:sp>
      <p:sp>
        <p:nvSpPr>
          <p:cNvPr id="4" name="Oval Callout 3"/>
          <p:cNvSpPr/>
          <p:nvPr/>
        </p:nvSpPr>
        <p:spPr>
          <a:xfrm>
            <a:off x="2362200" y="1981200"/>
            <a:ext cx="4724400" cy="838200"/>
          </a:xfrm>
          <a:prstGeom prst="wedgeEllipseCallout">
            <a:avLst>
              <a:gd name="adj1" fmla="val 65982"/>
              <a:gd name="adj2" fmla="val 101688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21336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book 4 star restaurant in </a:t>
            </a:r>
            <a:r>
              <a:rPr lang="en-US" sz="2400" dirty="0"/>
              <a:t>B</a:t>
            </a:r>
            <a:r>
              <a:rPr lang="en-US" sz="2400" dirty="0" smtClean="0"/>
              <a:t>oston</a:t>
            </a:r>
            <a:endParaRPr lang="en-US" sz="24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600200" y="3429000"/>
            <a:ext cx="1066800" cy="3810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200400" y="3733800"/>
            <a:ext cx="1905000" cy="3810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Restaurant name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2590800"/>
            <a:ext cx="609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2590800"/>
            <a:ext cx="838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</p:cNvCxnSpPr>
          <p:nvPr/>
        </p:nvCxnSpPr>
        <p:spPr>
          <a:xfrm rot="5400000" flipH="1" flipV="1">
            <a:off x="2171700" y="2552700"/>
            <a:ext cx="83820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14600" y="2590800"/>
            <a:ext cx="38100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7600" y="2590800"/>
            <a:ext cx="457200" cy="23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86000" y="2590800"/>
            <a:ext cx="16002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</p:cNvCxnSpPr>
          <p:nvPr/>
        </p:nvCxnSpPr>
        <p:spPr>
          <a:xfrm rot="16200000" flipV="1">
            <a:off x="3486150" y="3067050"/>
            <a:ext cx="1143000" cy="190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667000"/>
            <a:ext cx="1828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000500" y="2933700"/>
            <a:ext cx="10668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19600" y="2590800"/>
            <a:ext cx="1981200" cy="1143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3352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43</a:t>
            </a:r>
            <a:r>
              <a:rPr lang="en-US" dirty="0" smtClean="0"/>
              <a:t> other fragment interpretations…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3886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8</a:t>
            </a:r>
            <a:r>
              <a:rPr lang="en-US" dirty="0" smtClean="0"/>
              <a:t> Boston’s in US…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4343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These combine into many valid interpretations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is it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43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“Common sense” knowledge is fundamental to all components</a:t>
            </a:r>
          </a:p>
          <a:p>
            <a:pPr lvl="1"/>
            <a:r>
              <a:rPr lang="en-US" dirty="0" smtClean="0"/>
              <a:t>Don’t yet have sufficient representations for logical reasoning</a:t>
            </a:r>
          </a:p>
          <a:p>
            <a:pPr lvl="1"/>
            <a:r>
              <a:rPr lang="en-US" dirty="0" smtClean="0"/>
              <a:t>*Huge* amounts of knowledge required, where does it come from?</a:t>
            </a:r>
          </a:p>
          <a:p>
            <a:pPr lvl="1"/>
            <a:r>
              <a:rPr lang="en-US" dirty="0" smtClean="0"/>
              <a:t>How to manage the scale of the two?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300" dirty="0" smtClean="0"/>
              <a:t>Each component area uses different technologies, languages, methods yet </a:t>
            </a:r>
            <a:br>
              <a:rPr lang="en-US" sz="3300" dirty="0" smtClean="0"/>
            </a:br>
            <a:r>
              <a:rPr lang="en-US" sz="3300" b="1" dirty="0" smtClean="0"/>
              <a:t>deep integration </a:t>
            </a:r>
            <a:r>
              <a:rPr lang="en-US" sz="3300" dirty="0" smtClean="0"/>
              <a:t>is fundamentally required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3200" dirty="0" smtClean="0">
                <a:latin typeface="+mn-lt"/>
                <a:ea typeface="+mn-ea"/>
                <a:cs typeface="+mn-cs"/>
              </a:rPr>
              <a:t>What approaches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heuristic rules plus enormous computation (search)</a:t>
            </a:r>
          </a:p>
          <a:p>
            <a:r>
              <a:rPr lang="en-US" dirty="0" smtClean="0"/>
              <a:t>“Deep” knowledge approach</a:t>
            </a:r>
          </a:p>
          <a:p>
            <a:pPr lvl="1"/>
            <a:r>
              <a:rPr lang="en-US" dirty="0" smtClean="0"/>
              <a:t>Typically relies on hand-coded grammars, ontologies, and rules</a:t>
            </a:r>
          </a:p>
          <a:p>
            <a:r>
              <a:rPr lang="en-US" dirty="0" smtClean="0"/>
              <a:t>Statistical approach relying on learning probabilities from large corpora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3200" dirty="0" smtClean="0">
                <a:latin typeface="+mn-lt"/>
                <a:ea typeface="+mn-ea"/>
                <a:cs typeface="+mn-cs"/>
              </a:rPr>
              <a:t>What works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the approaches work well – for some problems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Massive search with simple heuristics</a:t>
            </a:r>
          </a:p>
          <a:p>
            <a:pPr lvl="2"/>
            <a:r>
              <a:rPr lang="en-US" dirty="0" smtClean="0"/>
              <a:t>Deep Blue beats world chess champion</a:t>
            </a:r>
          </a:p>
          <a:p>
            <a:pPr lvl="2"/>
            <a:r>
              <a:rPr lang="en-US" dirty="0" smtClean="0"/>
              <a:t>Genetic Finance beats benchmarks on stock prediction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Statistical training based on massive data</a:t>
            </a:r>
          </a:p>
          <a:p>
            <a:pPr lvl="2"/>
            <a:r>
              <a:rPr lang="en-US" dirty="0" smtClean="0"/>
              <a:t>Speech recognition</a:t>
            </a:r>
          </a:p>
          <a:p>
            <a:pPr lvl="2"/>
            <a:r>
              <a:rPr lang="en-US" dirty="0" smtClean="0"/>
              <a:t>Machine translation</a:t>
            </a:r>
          </a:p>
          <a:p>
            <a:pPr lvl="2"/>
            <a:r>
              <a:rPr lang="en-US" dirty="0" smtClean="0"/>
              <a:t>Web search</a:t>
            </a:r>
          </a:p>
          <a:p>
            <a:pPr lvl="2"/>
            <a:r>
              <a:rPr lang="en-US" i="1" dirty="0" smtClean="0"/>
              <a:t>Read: “The Unreasonable Effectiveness of Data”</a:t>
            </a:r>
          </a:p>
          <a:p>
            <a:pPr lvl="2"/>
            <a:endParaRPr lang="en-US" i="1" dirty="0" smtClean="0"/>
          </a:p>
          <a:p>
            <a:pPr lvl="1"/>
            <a:r>
              <a:rPr lang="en-US" dirty="0" smtClean="0"/>
              <a:t>“Deep” knowledge approach</a:t>
            </a:r>
          </a:p>
          <a:p>
            <a:pPr lvl="2"/>
            <a:r>
              <a:rPr lang="en-US" dirty="0" smtClean="0"/>
              <a:t>Urban Challenge/Robotics</a:t>
            </a:r>
          </a:p>
          <a:p>
            <a:pPr lvl="2"/>
            <a:r>
              <a:rPr lang="en-US" dirty="0" smtClean="0"/>
              <a:t>Multiplayer Virtual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doesn’t?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But they have their limitations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Massive search with simple heuristics</a:t>
            </a:r>
          </a:p>
          <a:p>
            <a:pPr lvl="2"/>
            <a:r>
              <a:rPr lang="en-US" dirty="0" smtClean="0"/>
              <a:t>Only certain problems fit into this category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Statistical training based on massive data</a:t>
            </a:r>
          </a:p>
          <a:p>
            <a:pPr lvl="2"/>
            <a:r>
              <a:rPr lang="en-US" dirty="0" smtClean="0"/>
              <a:t>Again, works only for certain problems due to availability of data and shallowness of scope</a:t>
            </a:r>
          </a:p>
          <a:p>
            <a:pPr lvl="2"/>
            <a:endParaRPr lang="en-US" i="1" dirty="0" smtClean="0"/>
          </a:p>
          <a:p>
            <a:pPr lvl="1"/>
            <a:r>
              <a:rPr lang="en-US" dirty="0" smtClean="0"/>
              <a:t>“Deep” knowledge approach</a:t>
            </a:r>
          </a:p>
          <a:p>
            <a:pPr lvl="2"/>
            <a:r>
              <a:rPr lang="en-US" dirty="0" smtClean="0"/>
              <a:t>Too brittle</a:t>
            </a:r>
          </a:p>
          <a:p>
            <a:pPr lvl="2"/>
            <a:r>
              <a:rPr lang="en-US" dirty="0" smtClean="0"/>
              <a:t>How to get the data?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need a breakthrough!  How do we get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“Manhattan Project” for AI?</a:t>
            </a:r>
          </a:p>
          <a:p>
            <a:pPr marL="742950" lvl="2" indent="-342900"/>
            <a:r>
              <a:rPr lang="en-US" dirty="0" smtClean="0"/>
              <a:t>CALO: 5 years, $200M+, 400 of top AI researchers working together on a single system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An ambitious startup learning lessons from real data, real users</a:t>
            </a:r>
          </a:p>
          <a:p>
            <a:pPr lvl="1"/>
            <a:r>
              <a:rPr lang="en-US" dirty="0" smtClean="0"/>
              <a:t>Siri: 20 people, $8M, 2 years, commercialization requirements</a:t>
            </a:r>
          </a:p>
          <a:p>
            <a:endParaRPr lang="en-US" dirty="0" smtClean="0"/>
          </a:p>
          <a:p>
            <a:r>
              <a:rPr lang="en-US" dirty="0" smtClean="0"/>
              <a:t>Both?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Future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3820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Who is this person?  What does he know and not know?</a:t>
            </a:r>
          </a:p>
          <a:p>
            <a:r>
              <a:rPr lang="en-US" dirty="0" smtClean="0"/>
              <a:t>AI: What are we trying to achieve?</a:t>
            </a:r>
          </a:p>
          <a:p>
            <a:r>
              <a:rPr lang="en-US" dirty="0" smtClean="0"/>
              <a:t>What does it require?</a:t>
            </a:r>
          </a:p>
          <a:p>
            <a:r>
              <a:rPr lang="en-US" dirty="0" smtClean="0"/>
              <a:t>Why is it hard?</a:t>
            </a:r>
          </a:p>
          <a:p>
            <a:r>
              <a:rPr lang="en-US" dirty="0" smtClean="0"/>
              <a:t>What approaches are there?</a:t>
            </a:r>
          </a:p>
          <a:p>
            <a:r>
              <a:rPr lang="en-US" dirty="0" smtClean="0"/>
              <a:t>What works well?</a:t>
            </a:r>
          </a:p>
          <a:p>
            <a:r>
              <a:rPr lang="en-US" dirty="0" smtClean="0"/>
              <a:t>What doesn’t?</a:t>
            </a:r>
          </a:p>
          <a:p>
            <a:r>
              <a:rPr lang="en-US" dirty="0" smtClean="0"/>
              <a:t>We need a breakthrough!  How do we get one?</a:t>
            </a:r>
          </a:p>
          <a:p>
            <a:r>
              <a:rPr lang="en-US" dirty="0" smtClean="0"/>
              <a:t>Where is the state of the art today?</a:t>
            </a:r>
          </a:p>
          <a:p>
            <a:pPr lvl="1"/>
            <a:r>
              <a:rPr lang="en-US" dirty="0" smtClean="0"/>
              <a:t>Research labs</a:t>
            </a:r>
          </a:p>
          <a:p>
            <a:pPr lvl="1"/>
            <a:r>
              <a:rPr lang="en-US" dirty="0" smtClean="0"/>
              <a:t>Commercial world</a:t>
            </a:r>
          </a:p>
          <a:p>
            <a:r>
              <a:rPr lang="en-US" dirty="0" smtClean="0"/>
              <a:t>What are our best hopes of success?</a:t>
            </a:r>
          </a:p>
          <a:p>
            <a:r>
              <a:rPr lang="en-US" dirty="0" smtClean="0"/>
              <a:t>What holds us back?</a:t>
            </a:r>
          </a:p>
          <a:p>
            <a:r>
              <a:rPr lang="en-US" dirty="0" smtClean="0"/>
              <a:t>What does the future look like?</a:t>
            </a:r>
          </a:p>
          <a:p>
            <a:pPr lvl="1"/>
            <a:r>
              <a:rPr lang="en-US" dirty="0" smtClean="0"/>
              <a:t>In 5 years.... In 15…   In 25…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State of the Art: CALO</a:t>
            </a:r>
            <a:endParaRPr lang="en-US" dirty="0"/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09600" y="1295400"/>
            <a:ext cx="8001000" cy="5181600"/>
            <a:chOff x="2038350" y="1746249"/>
            <a:chExt cx="4686300" cy="3520440"/>
          </a:xfrm>
        </p:grpSpPr>
        <p:pic>
          <p:nvPicPr>
            <p:cNvPr id="5" name="Picture 4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38350" y="1749107"/>
              <a:ext cx="4686300" cy="351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038350" y="1746249"/>
              <a:ext cx="4686300" cy="352044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 Research Leaders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9931"/>
            <a:ext cx="8229600" cy="4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CALO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Probabilistic Consistency Engine</a:t>
            </a:r>
          </a:p>
          <a:p>
            <a:r>
              <a:rPr lang="en-US" dirty="0" smtClean="0"/>
              <a:t>Task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Art: Commercial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Knowledge</a:t>
            </a:r>
          </a:p>
          <a:p>
            <a:r>
              <a:rPr lang="en-US" dirty="0" err="1" smtClean="0"/>
              <a:t>MetaWeb</a:t>
            </a:r>
            <a:endParaRPr lang="en-US" dirty="0" smtClean="0"/>
          </a:p>
          <a:p>
            <a:r>
              <a:rPr lang="en-US" dirty="0" smtClean="0"/>
              <a:t>Wolfram Alpha</a:t>
            </a:r>
          </a:p>
          <a:p>
            <a:r>
              <a:rPr lang="en-US" dirty="0" smtClean="0"/>
              <a:t>Radar Networks</a:t>
            </a:r>
          </a:p>
          <a:p>
            <a:r>
              <a:rPr lang="en-US" dirty="0" smtClean="0"/>
              <a:t>Siri: Virtual Personal Assistant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807494"/>
            <a:ext cx="8001000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en-US" sz="4400" b="1" i="1" dirty="0" smtClean="0">
                <a:solidFill>
                  <a:srgbClr val="92D050"/>
                </a:solidFill>
                <a:cs typeface="Arial" pitchFamily="34" charset="0"/>
              </a:rPr>
              <a:t> </a:t>
            </a:r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Virtual </a:t>
            </a:r>
            <a:r>
              <a:rPr lang="en-US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Personal Assistant</a:t>
            </a:r>
            <a:endParaRPr lang="en-US" sz="36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576935"/>
            <a:ext cx="8839200" cy="461665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A 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new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paradigm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of consumer interaction with 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devices &amp;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services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14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Siri</a:t>
            </a:r>
            <a:r>
              <a:rPr lang="en-US" dirty="0" smtClean="0"/>
              <a:t> Confidential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510135"/>
            <a:ext cx="956352" cy="5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2057400" y="4787205"/>
            <a:ext cx="601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Like a human assistant,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You tell it what you want to </a:t>
            </a:r>
            <a:r>
              <a:rPr lang="en-US" sz="2800" b="1" dirty="0" smtClean="0">
                <a:solidFill>
                  <a:schemeClr val="bg1"/>
                </a:solidFill>
              </a:rPr>
              <a:t>do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It will help you get things </a:t>
            </a:r>
            <a:r>
              <a:rPr lang="en-US" sz="2800" b="1" dirty="0" smtClean="0">
                <a:solidFill>
                  <a:schemeClr val="bg1"/>
                </a:solidFill>
              </a:rPr>
              <a:t>done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It gets better over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507992" y="6118086"/>
            <a:ext cx="521208" cy="30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21775" y="5867400"/>
            <a:ext cx="172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Browse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7411" y="5867400"/>
            <a:ext cx="1578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Search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0" y="6477000"/>
            <a:ext cx="27432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Directories, bookmarks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53000" y="6477000"/>
            <a:ext cx="22098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Keywords, links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Evolution of Interactions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93392" y="6118086"/>
            <a:ext cx="521208" cy="30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5889486"/>
            <a:ext cx="1892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Desktop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-76200" y="6477000"/>
            <a:ext cx="20574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Windows, Files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870192" y="6096000"/>
            <a:ext cx="521208" cy="30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72454" y="5867400"/>
            <a:ext cx="1290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Solve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7162800" y="6477000"/>
            <a:ext cx="22098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Tasks, context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752600"/>
            <a:ext cx="7543800" cy="32004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8800" y="2740025"/>
            <a:ext cx="5029200" cy="381000"/>
          </a:xfrm>
          <a:prstGeom prst="rect">
            <a:avLst/>
          </a:prstGeom>
          <a:solidFill>
            <a:schemeClr val="bg1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Narrow" pitchFamily="34" charset="0"/>
              </a:rPr>
              <a:t>Find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28800" y="2768600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Arial Narrow" pitchFamily="34" charset="0"/>
                <a:cs typeface="Arial" pitchFamily="34" charset="0"/>
              </a:rPr>
              <a:t>Find me a table for two tomorrow at </a:t>
            </a:r>
            <a:r>
              <a:rPr lang="en-US" sz="1400" dirty="0" err="1">
                <a:latin typeface="Arial Narrow" pitchFamily="34" charset="0"/>
                <a:cs typeface="Arial" pitchFamily="34" charset="0"/>
              </a:rPr>
              <a:t>Gibsons</a:t>
            </a:r>
            <a:r>
              <a:rPr lang="en-US" sz="1400" dirty="0">
                <a:latin typeface="Arial Narrow" pitchFamily="34" charset="0"/>
                <a:cs typeface="Arial" pitchFamily="34" charset="0"/>
              </a:rPr>
              <a:t> in Chicago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1828800" y="3197225"/>
            <a:ext cx="5029200" cy="381000"/>
          </a:xfrm>
          <a:prstGeom prst="wedgeRectCallout">
            <a:avLst>
              <a:gd name="adj1" fmla="val 59196"/>
              <a:gd name="adj2" fmla="val -57896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828800" y="3273425"/>
            <a:ext cx="4671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Arial Narrow" pitchFamily="34" charset="0"/>
                <a:cs typeface="Arial" pitchFamily="34" charset="0"/>
              </a:rPr>
              <a:t>I see tables available at </a:t>
            </a:r>
            <a:r>
              <a:rPr lang="en-US" sz="1400" u="sng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7:45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u="sng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8:30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u="sng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9:30</a:t>
            </a:r>
            <a:r>
              <a:rPr lang="en-US" sz="1400" dirty="0">
                <a:latin typeface="Arial Narrow" pitchFamily="34" charset="0"/>
                <a:cs typeface="Arial" pitchFamily="34" charset="0"/>
              </a:rPr>
              <a:t>     Click to </a:t>
            </a:r>
            <a:r>
              <a:rPr lang="en-US" sz="1400" u="sng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Book it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!   </a:t>
            </a:r>
            <a:r>
              <a:rPr lang="en-US" sz="1400" u="sng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Map it!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8" name="Picture 2" descr="Powered By OpenTable: Restaurant Reservations. Right this wa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657600"/>
            <a:ext cx="1466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29150" y="3657600"/>
            <a:ext cx="8130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>
                <a:latin typeface="Arial Narrow" pitchFamily="34" charset="0"/>
                <a:cs typeface="Arial" pitchFamily="34" charset="0"/>
              </a:rPr>
              <a:t>Services by:</a:t>
            </a:r>
          </a:p>
        </p:txBody>
      </p:sp>
      <p:pic>
        <p:nvPicPr>
          <p:cNvPr id="30" name="Picture 3" descr="Siri_logo_on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438400"/>
            <a:ext cx="10485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507992" y="6118086"/>
            <a:ext cx="521208" cy="30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21775" y="5867400"/>
            <a:ext cx="172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Browse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7411" y="5867400"/>
            <a:ext cx="1578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Search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0" y="6477000"/>
            <a:ext cx="27432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Directories, bookmarks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53000" y="6477000"/>
            <a:ext cx="22098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Keywords, links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Evolution of Interactions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93392" y="6118086"/>
            <a:ext cx="521208" cy="30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5889486"/>
            <a:ext cx="1892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Desktop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-76200" y="6477000"/>
            <a:ext cx="20574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Windows, Files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870192" y="6096000"/>
            <a:ext cx="521208" cy="30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72454" y="5867400"/>
            <a:ext cx="1290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Solve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7162800" y="6477000"/>
            <a:ext cx="22098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Tasks, context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752600"/>
            <a:ext cx="7543800" cy="32004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8800" y="2740025"/>
            <a:ext cx="5029200" cy="381000"/>
          </a:xfrm>
          <a:prstGeom prst="rect">
            <a:avLst/>
          </a:prstGeom>
          <a:solidFill>
            <a:schemeClr val="bg1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Narrow" pitchFamily="34" charset="0"/>
              </a:rPr>
              <a:t>Find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28800" y="2768600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latin typeface="Arial Narrow" pitchFamily="34" charset="0"/>
                <a:cs typeface="Arial" pitchFamily="34" charset="0"/>
              </a:rPr>
              <a:t>Send me the book Shibumi by Trevanian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1828800" y="3197225"/>
            <a:ext cx="5029200" cy="381000"/>
          </a:xfrm>
          <a:prstGeom prst="wedgeRectCallout">
            <a:avLst>
              <a:gd name="adj1" fmla="val 59196"/>
              <a:gd name="adj2" fmla="val -57896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28800" y="3273425"/>
            <a:ext cx="4655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Arial Narrow" pitchFamily="34" charset="0"/>
                <a:cs typeface="Arial" pitchFamily="34" charset="0"/>
              </a:rPr>
              <a:t>Found it. Will send Shibumi to your home address.   $14.95  </a:t>
            </a:r>
            <a:r>
              <a:rPr lang="en-US" sz="1400" u="sng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Confirm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29150" y="3657600"/>
            <a:ext cx="8130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>
                <a:latin typeface="Arial Narrow" pitchFamily="34" charset="0"/>
                <a:cs typeface="Arial" pitchFamily="34" charset="0"/>
              </a:rPr>
              <a:t>Services by:</a:t>
            </a:r>
          </a:p>
        </p:txBody>
      </p:sp>
      <p:pic>
        <p:nvPicPr>
          <p:cNvPr id="36" name="Picture 6" descr="http://tbn0.google.com/images?q=tbn:Hl074lsKXH0hyM:http://www.seisdeagosto.com/indica/wp-content/uploads/2006/07/a.com_logo_RG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657600"/>
            <a:ext cx="1181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37" name="Picture 3" descr="Siri_logo_on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438400"/>
            <a:ext cx="10485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07992" y="6118086"/>
            <a:ext cx="521208" cy="30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21775" y="5867400"/>
            <a:ext cx="172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Browse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7411" y="5867400"/>
            <a:ext cx="1578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Search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0" y="6477000"/>
            <a:ext cx="27432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Directories, bookmarks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53000" y="6477000"/>
            <a:ext cx="22098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Keywords, links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Evolution of Interactions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93392" y="6118086"/>
            <a:ext cx="521208" cy="30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5889486"/>
            <a:ext cx="1892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Desktop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-76200" y="6477000"/>
            <a:ext cx="20574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Windows, Files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870192" y="6096000"/>
            <a:ext cx="521208" cy="30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72454" y="5867400"/>
            <a:ext cx="1290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Solve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7162800" y="6477000"/>
            <a:ext cx="2209800" cy="68580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 smtClean="0">
                <a:solidFill>
                  <a:schemeClr val="tx1">
                    <a:tint val="75000"/>
                  </a:schemeClr>
                </a:solidFill>
              </a:rPr>
              <a:t>Tasks, context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752600"/>
            <a:ext cx="7543800" cy="32004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8800" y="2735262"/>
            <a:ext cx="5029200" cy="381000"/>
          </a:xfrm>
          <a:prstGeom prst="rect">
            <a:avLst/>
          </a:prstGeom>
          <a:solidFill>
            <a:schemeClr val="bg1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Find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28800" y="2763837"/>
            <a:ext cx="518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Narrow" pitchFamily="34" charset="0"/>
                <a:cs typeface="+mn-cs"/>
              </a:rPr>
              <a:t>Send my wife some flowers</a:t>
            </a:r>
          </a:p>
        </p:txBody>
      </p:sp>
      <p:pic>
        <p:nvPicPr>
          <p:cNvPr id="26" name="Picture 3" descr="Siri_logo_on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438400"/>
            <a:ext cx="10485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http://tbn0.google.com/images?q=tbn:Hl074lsKXH0hyM:http://www.seisdeagosto.com/indica/wp-content/uploads/2006/07/a.com_logo_RGB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715000"/>
            <a:ext cx="170603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28" name="Picture 30" descr="FlightAwar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629024"/>
            <a:ext cx="1295400" cy="48577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29" name="Picture 2" descr="http://www.dcist.com/attachments/dcist_michael/2006_0607_opentab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114800"/>
            <a:ext cx="14402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30" name="Picture 15" descr="yelplogo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495800"/>
            <a:ext cx="1009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31" name="Picture 19" descr="Farecas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3810000"/>
            <a:ext cx="1528618" cy="3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32" name="Picture 21" descr="Yahoo! Loca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962400"/>
            <a:ext cx="15001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33" name="Picture 23" descr="Fandango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828" y="5943600"/>
            <a:ext cx="116237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34" name="Picture 2" descr="http://tbn0.google.com/images?q=tbn:tq9HoySB-XYseM:http://www.mobiledesigntech.com/images/Logo-Handang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95400" y="4724400"/>
            <a:ext cx="12652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35" name="Picture 34" descr="http://tbn0.google.com/images?q=tbn:2fGYG81gIlKt2M:http://www.paladarrestaurant.com/LOGO-zagat.gif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29400" y="5257800"/>
            <a:ext cx="8929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36" name="Picture 10" descr="Avis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04925" y="4343400"/>
            <a:ext cx="1438275" cy="43923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819400" y="4876800"/>
            <a:ext cx="1639231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</p:spPr>
      </p:pic>
      <p:pic>
        <p:nvPicPr>
          <p:cNvPr id="38" name="Picture 13" descr="Zillow.com - Your Edge in Real Estat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438400" y="5299634"/>
            <a:ext cx="2209800" cy="53919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39" name="Picture 15" descr="Monster.com logo and link to homepage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33600" y="5638800"/>
            <a:ext cx="2514600" cy="71437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40" name="Picture 19" descr="Stubhub.com">
            <a:hlinkClick r:id="rId24" tooltip="StubHub.com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114800" y="5791200"/>
            <a:ext cx="1352550" cy="57150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41" name="Picture 21" descr="expedia.com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648200" y="5486400"/>
            <a:ext cx="1666875" cy="34290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42" name="Picture 25" descr="PriceRunner US - Compare prices on electronics and home appliances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705600" y="4171949"/>
            <a:ext cx="2095500" cy="62865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43" name="Picture 27" descr="E*TRADE FINANCIAL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876800" y="6392471"/>
            <a:ext cx="1438275" cy="46552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858000" y="4734658"/>
            <a:ext cx="1524000" cy="44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</p:spPr>
      </p:pic>
      <p:pic>
        <p:nvPicPr>
          <p:cNvPr id="45" name="Picture 32" descr="From collectibles to cars, buy and sell all kinds of items on eBay">
            <a:hlinkClick r:id="rId31"/>
          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752850" y="4174547"/>
            <a:ext cx="971550" cy="397453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46" name="Picture 3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257800" y="5105400"/>
            <a:ext cx="914400" cy="3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</p:spPr>
      </p:pic>
      <p:pic>
        <p:nvPicPr>
          <p:cNvPr id="47" name="Picture 35" descr="http://ww12.1800flowers.com/800f_assets/jet/website/images/flowers/banners/18flogo.gif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876800" y="3905249"/>
            <a:ext cx="1809750" cy="59055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48" name="Picture 15" descr="RealTime Fantasy Sports">
            <a:hlinkClick r:id="rId35"/>
          </p:cNvPr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791200" y="5867400"/>
            <a:ext cx="861483" cy="44623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49" name="Picture 38" descr="Trulia Real Estate Search">
            <a:hlinkClick r:id="rId37" tooltip="Trulia Home"/>
          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772400" y="5181600"/>
            <a:ext cx="1139952" cy="4572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50" name="Picture 4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1295400" y="6457950"/>
            <a:ext cx="115399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</p:spPr>
      </p:pic>
      <p:pic>
        <p:nvPicPr>
          <p:cNvPr id="51" name="Picture 49" descr="match.com">
            <a:hlinkClick r:id="rId40"/>
          </p:cNvPr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52400" y="5257800"/>
            <a:ext cx="1724025" cy="32385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52" name="Picture 8" descr="Online Shopping">
            <a:hlinkClick r:id="rId42"/>
          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953000" y="3619499"/>
            <a:ext cx="1543050" cy="34290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162800" y="3731190"/>
            <a:ext cx="1400175" cy="38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2676525" y="6267450"/>
            <a:ext cx="1362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1066800" y="5791200"/>
            <a:ext cx="847725" cy="5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6934200" y="6096000"/>
            <a:ext cx="202746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4724400" y="4572000"/>
            <a:ext cx="1771650" cy="37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3733800"/>
            <a:ext cx="9144000" cy="1752600"/>
          </a:xfrm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DEMO</a:t>
            </a:r>
          </a:p>
        </p:txBody>
      </p:sp>
      <p:pic>
        <p:nvPicPr>
          <p:cNvPr id="5" name="Picture 9" descr="Siri_logo_on_blac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312" y="2209800"/>
            <a:ext cx="20970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apezoid 14"/>
          <p:cNvSpPr/>
          <p:nvPr/>
        </p:nvSpPr>
        <p:spPr>
          <a:xfrm>
            <a:off x="0" y="3505200"/>
            <a:ext cx="9144000" cy="3352800"/>
          </a:xfrm>
          <a:prstGeom prst="trapezoid">
            <a:avLst>
              <a:gd name="adj" fmla="val 34532"/>
            </a:avLst>
          </a:prstGeom>
          <a:solidFill>
            <a:schemeClr val="bg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120640"/>
            <a:ext cx="3124200" cy="2087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Knowledge</a:t>
            </a:r>
          </a:p>
          <a:p>
            <a:pPr>
              <a:buNone/>
            </a:pPr>
            <a:r>
              <a:rPr lang="en-US" dirty="0" smtClean="0"/>
              <a:t>Data</a:t>
            </a:r>
          </a:p>
          <a:p>
            <a:pPr>
              <a:buNone/>
            </a:pPr>
            <a:r>
              <a:rPr lang="en-US" dirty="0" smtClean="0"/>
              <a:t>Language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5120640"/>
            <a:ext cx="31242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Dialog</a:t>
            </a:r>
          </a:p>
          <a:p>
            <a:pPr>
              <a:buNone/>
            </a:pPr>
            <a:r>
              <a:rPr lang="en-US" dirty="0" smtClean="0"/>
              <a:t>Personalization</a:t>
            </a:r>
          </a:p>
          <a:p>
            <a:pPr>
              <a:buNone/>
            </a:pPr>
            <a:r>
              <a:rPr lang="en-US" dirty="0" smtClean="0"/>
              <a:t>Learning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95400" y="1143000"/>
            <a:ext cx="6400800" cy="3657600"/>
          </a:xfrm>
          <a:prstGeom prst="roundRect">
            <a:avLst/>
          </a:prstGeom>
          <a:noFill/>
          <a:ln w="635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4696533" cy="350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owchart: Alternate Process 15">
            <a:hlinkClick r:id="rId3" action="ppaction://hlinksldjump"/>
          </p:cNvPr>
          <p:cNvSpPr/>
          <p:nvPr/>
        </p:nvSpPr>
        <p:spPr>
          <a:xfrm>
            <a:off x="457200" y="5181600"/>
            <a:ext cx="2209800" cy="457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Knowledge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Flowchart: Alternate Process 16">
            <a:hlinkClick r:id="rId4" action="ppaction://hlinksldjump"/>
          </p:cNvPr>
          <p:cNvSpPr/>
          <p:nvPr/>
        </p:nvSpPr>
        <p:spPr>
          <a:xfrm>
            <a:off x="2971800" y="5181600"/>
            <a:ext cx="2819400" cy="457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Data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Flowchart: Alternate Process 17">
            <a:hlinkClick r:id="rId5" action="ppaction://hlinksldjump"/>
          </p:cNvPr>
          <p:cNvSpPr/>
          <p:nvPr/>
        </p:nvSpPr>
        <p:spPr>
          <a:xfrm>
            <a:off x="6096000" y="5181600"/>
            <a:ext cx="2362200" cy="457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Language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Flowchart: Alternate Process 18">
            <a:hlinkClick r:id="rId6" action="ppaction://hlinksldjump"/>
          </p:cNvPr>
          <p:cNvSpPr/>
          <p:nvPr/>
        </p:nvSpPr>
        <p:spPr>
          <a:xfrm>
            <a:off x="457200" y="5715000"/>
            <a:ext cx="2209800" cy="457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Context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0" name="Flowchart: Alternate Process 19">
            <a:hlinkClick r:id="rId7" action="ppaction://hlinksldjump"/>
          </p:cNvPr>
          <p:cNvSpPr/>
          <p:nvPr/>
        </p:nvSpPr>
        <p:spPr>
          <a:xfrm>
            <a:off x="2971800" y="5715000"/>
            <a:ext cx="2819400" cy="457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Dialog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Flowchart: Alternate Process 20">
            <a:hlinkClick r:id="rId8" action="ppaction://hlinksldjump"/>
          </p:cNvPr>
          <p:cNvSpPr/>
          <p:nvPr/>
        </p:nvSpPr>
        <p:spPr>
          <a:xfrm>
            <a:off x="6096000" y="5715000"/>
            <a:ext cx="2362200" cy="457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Learning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Flowchart: Alternate Process 21">
            <a:hlinkClick r:id="rId9" action="ppaction://hlinksldjump"/>
          </p:cNvPr>
          <p:cNvSpPr/>
          <p:nvPr/>
        </p:nvSpPr>
        <p:spPr>
          <a:xfrm>
            <a:off x="457200" y="6248400"/>
            <a:ext cx="2209800" cy="457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Task Models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3" name="Flowchart: Alternate Process 22">
            <a:hlinkClick r:id="rId10" action="ppaction://hlinksldjump"/>
          </p:cNvPr>
          <p:cNvSpPr/>
          <p:nvPr/>
        </p:nvSpPr>
        <p:spPr>
          <a:xfrm>
            <a:off x="2971800" y="6248400"/>
            <a:ext cx="2819400" cy="457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Service Coordination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Flowchart: Alternate Process 23">
            <a:hlinkClick r:id="rId11" action="ppaction://hlinksldjump"/>
          </p:cNvPr>
          <p:cNvSpPr/>
          <p:nvPr/>
        </p:nvSpPr>
        <p:spPr>
          <a:xfrm>
            <a:off x="6096000" y="6248400"/>
            <a:ext cx="2362200" cy="457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Transactions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5" name="Flowchart: Alternate Process 24">
            <a:hlinkClick r:id="rId12" action="ppaction://hlinksldjump"/>
          </p:cNvPr>
          <p:cNvSpPr/>
          <p:nvPr/>
        </p:nvSpPr>
        <p:spPr>
          <a:xfrm>
            <a:off x="990600" y="76200"/>
            <a:ext cx="7010400" cy="9144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Siri’s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Cortex</a:t>
            </a:r>
            <a:r>
              <a:rPr lang="en-US" sz="4400" baseline="30000" dirty="0" err="1" smtClean="0">
                <a:solidFill>
                  <a:srgbClr val="002060"/>
                </a:solidFill>
              </a:rPr>
              <a:t>tm</a:t>
            </a:r>
            <a:r>
              <a:rPr lang="en-US" sz="4400" dirty="0" smtClean="0">
                <a:solidFill>
                  <a:srgbClr val="002060"/>
                </a:solidFill>
              </a:rPr>
              <a:t> Platform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4" name="16-Point Star 13"/>
          <p:cNvSpPr/>
          <p:nvPr/>
        </p:nvSpPr>
        <p:spPr>
          <a:xfrm>
            <a:off x="-228600" y="3200400"/>
            <a:ext cx="2819400" cy="18288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Unified Platform Integrating AI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76200"/>
            <a:ext cx="8961438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Who is this person?</a:t>
            </a:r>
            <a:endParaRPr lang="en-US" cap="none" dirty="0" smtClean="0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7656" name="Content Placeholder 2"/>
          <p:cNvSpPr>
            <a:spLocks/>
          </p:cNvSpPr>
          <p:nvPr/>
        </p:nvSpPr>
        <p:spPr bwMode="auto">
          <a:xfrm>
            <a:off x="177800" y="892175"/>
            <a:ext cx="7658100" cy="1050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tIns="91440"/>
          <a:lstStyle/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1993-1999:  </a:t>
            </a:r>
            <a:r>
              <a:rPr lang="en-US" sz="2400" dirty="0" smtClean="0"/>
              <a:t>SRI researcher in the AI Center</a:t>
            </a:r>
            <a:endParaRPr lang="en-US" sz="2400" dirty="0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88900" y="901700"/>
            <a:ext cx="8961438" cy="5578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 flipV="1">
            <a:off x="749300" y="8613775"/>
            <a:ext cx="241300" cy="12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7655" name="Picture 41" descr="O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26369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124200" y="3733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Agent Architecture (OAA)</a:t>
            </a:r>
            <a:endParaRPr lang="en-US" dirty="0"/>
          </a:p>
        </p:txBody>
      </p:sp>
      <p:pic>
        <p:nvPicPr>
          <p:cNvPr id="27654" name="Picture 42" descr="arro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3048000" cy="195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600200"/>
            <a:ext cx="2667000" cy="20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3" descr="chefer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2249256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2362200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Human Interaction Center (CHIC)</a:t>
            </a:r>
            <a:endParaRPr lang="en-US" dirty="0"/>
          </a:p>
        </p:txBody>
      </p:sp>
      <p:pic>
        <p:nvPicPr>
          <p:cNvPr id="62" name="Picture 62" descr="surfad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419600"/>
            <a:ext cx="1981200" cy="130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1" descr="emceluc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648200"/>
            <a:ext cx="2074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5" descr="carslu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419600"/>
            <a:ext cx="20193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 Single Corner Rectangle 14"/>
          <p:cNvSpPr/>
          <p:nvPr/>
        </p:nvSpPr>
        <p:spPr>
          <a:xfrm>
            <a:off x="0" y="6477000"/>
            <a:ext cx="91440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Connecting distributed people, AI, Web Services, Data, mix real/virtual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our best hopes of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Integrating many AI components into single system</a:t>
            </a:r>
          </a:p>
          <a:p>
            <a:r>
              <a:rPr lang="en-US" dirty="0" smtClean="0"/>
              <a:t>Learning from Massive Data</a:t>
            </a:r>
          </a:p>
          <a:p>
            <a:pPr lvl="1"/>
            <a:r>
              <a:rPr lang="en-US" dirty="0" smtClean="0"/>
              <a:t>Web, but soon all books, music, </a:t>
            </a:r>
            <a:r>
              <a:rPr lang="en-US" dirty="0" err="1" smtClean="0"/>
              <a:t>tv</a:t>
            </a:r>
            <a:r>
              <a:rPr lang="en-US" dirty="0" smtClean="0"/>
              <a:t>/video, …</a:t>
            </a:r>
          </a:p>
          <a:p>
            <a:r>
              <a:rPr lang="en-US" dirty="0" smtClean="0"/>
              <a:t>Learning from Massive Usage</a:t>
            </a:r>
          </a:p>
          <a:p>
            <a:pPr lvl="1"/>
            <a:r>
              <a:rPr lang="en-US" dirty="0" smtClean="0"/>
              <a:t>The internet population is growing at enormous rate</a:t>
            </a:r>
          </a:p>
          <a:p>
            <a:r>
              <a:rPr lang="en-US" dirty="0" smtClean="0"/>
              <a:t>Learning from Active Teaching &amp; Collaborative Intelligence</a:t>
            </a:r>
          </a:p>
          <a:p>
            <a:r>
              <a:rPr lang="en-US" dirty="0" smtClean="0"/>
              <a:t>Hybrid probabilistic/logical approaches</a:t>
            </a:r>
          </a:p>
          <a:p>
            <a:endParaRPr lang="en-US" dirty="0" smtClean="0"/>
          </a:p>
          <a:p>
            <a:r>
              <a:rPr lang="en-US" dirty="0" smtClean="0"/>
              <a:t>Or… something completely different </a:t>
            </a:r>
          </a:p>
          <a:p>
            <a:pPr lvl="1"/>
            <a:r>
              <a:rPr lang="en-US" dirty="0" smtClean="0"/>
              <a:t>Allen institute for brain science?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holds us back?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</a:p>
          <a:p>
            <a:pPr lvl="1"/>
            <a:r>
              <a:rPr lang="en-US" dirty="0" smtClean="0"/>
              <a:t>Brittle/fragile</a:t>
            </a:r>
          </a:p>
          <a:p>
            <a:pPr lvl="1"/>
            <a:r>
              <a:rPr lang="en-US" dirty="0" smtClean="0"/>
              <a:t>“Anti-Moore’s Law” – gets slower</a:t>
            </a:r>
          </a:p>
          <a:p>
            <a:pPr lvl="1"/>
            <a:r>
              <a:rPr lang="en-US" dirty="0" smtClean="0"/>
              <a:t>Ex: boot </a:t>
            </a:r>
            <a:r>
              <a:rPr lang="en-US" dirty="0" smtClean="0">
                <a:sym typeface="Wingdings" pitchFamily="2" charset="2"/>
              </a:rPr>
              <a:t> MS Word</a:t>
            </a:r>
            <a:endParaRPr lang="en-US" dirty="0" smtClean="0"/>
          </a:p>
          <a:p>
            <a:r>
              <a:rPr lang="en-US" dirty="0" smtClean="0"/>
              <a:t>Human understanding moves slowly</a:t>
            </a:r>
          </a:p>
          <a:p>
            <a:pPr lvl="1"/>
            <a:r>
              <a:rPr lang="en-US" dirty="0" err="1" smtClean="0"/>
              <a:t>Engelbart</a:t>
            </a:r>
            <a:r>
              <a:rPr lang="en-US" dirty="0" smtClean="0"/>
              <a:t>: co-evolution of technology and human understanding/adoption</a:t>
            </a:r>
          </a:p>
          <a:p>
            <a:pPr lvl="1"/>
            <a:r>
              <a:rPr lang="en-US" dirty="0" smtClean="0"/>
              <a:t>Ex: collective intelligence progress…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the future: 5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will have a Siri-like assistant and will rely on it increasingly for </a:t>
            </a:r>
          </a:p>
          <a:p>
            <a:pPr lvl="1"/>
            <a:r>
              <a:rPr lang="en-US" dirty="0" smtClean="0"/>
              <a:t>mobile tasks</a:t>
            </a:r>
          </a:p>
          <a:p>
            <a:pPr lvl="1"/>
            <a:r>
              <a:rPr lang="en-US" dirty="0" smtClean="0"/>
              <a:t>internet tasks (e.g. travel, e-commerce)</a:t>
            </a:r>
          </a:p>
          <a:p>
            <a:pPr lvl="1"/>
            <a:r>
              <a:rPr lang="en-US" dirty="0" smtClean="0"/>
              <a:t>communication tasks</a:t>
            </a:r>
          </a:p>
          <a:p>
            <a:pPr lvl="1"/>
            <a:r>
              <a:rPr lang="en-US" dirty="0" smtClean="0"/>
              <a:t>entertainment/attention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the future: 15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sense knowledge models and reasoning components begin to be more feasible – systems seem “smarter”, are less brittle, make less stupid mistakes</a:t>
            </a:r>
          </a:p>
          <a:p>
            <a:pPr lvl="1"/>
            <a:r>
              <a:rPr lang="en-US" dirty="0" smtClean="0"/>
              <a:t>Contributions from the masses</a:t>
            </a:r>
          </a:p>
          <a:p>
            <a:pPr lvl="1"/>
            <a:r>
              <a:rPr lang="en-US" dirty="0" smtClean="0"/>
              <a:t>Scale issues in probabilistic/logic start to resolve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the future: 25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43200" y="2743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Who Knows?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57400"/>
            <a:ext cx="7772400" cy="1470025"/>
          </a:xfrm>
        </p:spPr>
        <p:txBody>
          <a:bodyPr/>
          <a:lstStyle/>
          <a:p>
            <a:r>
              <a:rPr lang="en-US" dirty="0" smtClean="0"/>
              <a:t>Adam Cheyer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10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adam@siri.com</a:t>
            </a:r>
          </a:p>
          <a:p>
            <a:endParaRPr lang="en-US" dirty="0" smtClean="0"/>
          </a:p>
          <a:p>
            <a:r>
              <a:rPr lang="en-US" dirty="0" smtClean="0"/>
              <a:t>Coming later this year</a:t>
            </a:r>
            <a:br>
              <a:rPr lang="en-US" dirty="0" smtClean="0"/>
            </a:br>
            <a:r>
              <a:rPr lang="en-US" dirty="0" smtClean="0"/>
              <a:t>Sign up now at Siri.com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76200"/>
            <a:ext cx="8961438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Who is this person?</a:t>
            </a:r>
            <a:endParaRPr lang="en-US" cap="none" dirty="0" smtClean="0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88900" y="901700"/>
            <a:ext cx="8961438" cy="5578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 flipV="1">
            <a:off x="749300" y="8613775"/>
            <a:ext cx="241300" cy="12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6" name="Picture 42" descr="vertical_300_cop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37" y="2728913"/>
            <a:ext cx="113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5" descr="cc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4ABB6"/>
              </a:clrFrom>
              <a:clrTo>
                <a:srgbClr val="A4AB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267200"/>
            <a:ext cx="584323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3300" y="5111750"/>
            <a:ext cx="1981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>
            <a:spLocks/>
          </p:cNvSpPr>
          <p:nvPr/>
        </p:nvSpPr>
        <p:spPr bwMode="auto">
          <a:xfrm>
            <a:off x="177800" y="892175"/>
            <a:ext cx="7658100" cy="1050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tIns="91440"/>
          <a:lstStyle/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1993-1999:  SRI researcher in the AI Center</a:t>
            </a:r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1999-2003:  </a:t>
            </a:r>
            <a:r>
              <a:rPr lang="en-US" sz="2400" dirty="0" smtClean="0"/>
              <a:t>VP Engineering</a:t>
            </a:r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124200" y="42672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0" descr="osmbp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799" y="2209800"/>
            <a:ext cx="308299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838200" y="3962400"/>
            <a:ext cx="1905000" cy="2286000"/>
            <a:chOff x="838200" y="3962400"/>
            <a:chExt cx="1905000" cy="2286000"/>
          </a:xfrm>
        </p:grpSpPr>
        <p:sp>
          <p:nvSpPr>
            <p:cNvPr id="11" name="Round Single Corner Rectangle 10"/>
            <p:cNvSpPr/>
            <p:nvPr/>
          </p:nvSpPr>
          <p:spPr>
            <a:xfrm>
              <a:off x="838200" y="3962400"/>
              <a:ext cx="1905000" cy="38100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Public company</a:t>
              </a:r>
              <a:endParaRPr lang="en-US" dirty="0"/>
            </a:p>
          </p:txBody>
        </p:sp>
        <p:sp>
          <p:nvSpPr>
            <p:cNvPr id="12" name="Round Single Corner Rectangle 11"/>
            <p:cNvSpPr/>
            <p:nvPr/>
          </p:nvSpPr>
          <p:spPr>
            <a:xfrm>
              <a:off x="1219200" y="5867400"/>
              <a:ext cx="1143000" cy="38100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Startup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76200"/>
            <a:ext cx="8961438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Who is this person?</a:t>
            </a:r>
            <a:endParaRPr lang="en-US" cap="none" dirty="0" smtClean="0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88900" y="901700"/>
            <a:ext cx="8961438" cy="5578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 flipV="1">
            <a:off x="749300" y="8613775"/>
            <a:ext cx="241300" cy="12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" name="Content Placeholder 2"/>
          <p:cNvSpPr>
            <a:spLocks/>
          </p:cNvSpPr>
          <p:nvPr/>
        </p:nvSpPr>
        <p:spPr bwMode="auto">
          <a:xfrm>
            <a:off x="177800" y="892175"/>
            <a:ext cx="8966200" cy="1050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tIns="91440"/>
          <a:lstStyle/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1993-1999:  SRI researcher in the AI Center</a:t>
            </a:r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1999-2003:  VP Engineering</a:t>
            </a:r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2003-2008:  </a:t>
            </a:r>
            <a:r>
              <a:rPr lang="en-US" sz="2400" dirty="0" smtClean="0"/>
              <a:t>Chief Architect, CALO.  Developed several </a:t>
            </a:r>
            <a:r>
              <a:rPr lang="en-US" sz="2400" dirty="0" err="1" smtClean="0"/>
              <a:t>collab</a:t>
            </a:r>
            <a:r>
              <a:rPr lang="en-US" sz="2400" dirty="0" smtClean="0"/>
              <a:t>. projects</a:t>
            </a:r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endParaRPr lang="en-US" sz="2400" dirty="0" smtClean="0"/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endParaRPr lang="en-US" sz="2400" dirty="0"/>
          </a:p>
        </p:txBody>
      </p: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457200" y="2743200"/>
            <a:ext cx="3886200" cy="2819400"/>
            <a:chOff x="2038350" y="1746249"/>
            <a:chExt cx="4686300" cy="3520440"/>
          </a:xfrm>
        </p:grpSpPr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1749107"/>
              <a:ext cx="4686300" cy="351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038350" y="1746249"/>
              <a:ext cx="4686300" cy="352044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  <p:pic>
        <p:nvPicPr>
          <p:cNvPr id="14" name="Picture 11" descr="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19400"/>
            <a:ext cx="3149600" cy="2362200"/>
          </a:xfrm>
          <a:prstGeom prst="rect">
            <a:avLst/>
          </a:prstGeom>
          <a:noFill/>
        </p:spPr>
      </p:pic>
      <p:pic>
        <p:nvPicPr>
          <p:cNvPr id="41986" name="Picture 2" descr="WubHub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724400"/>
            <a:ext cx="3020280" cy="55372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00200" y="579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CALO: “Big AI”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5638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Collaborative Systems</a:t>
            </a:r>
            <a:br>
              <a:rPr lang="en-US" dirty="0" smtClean="0"/>
            </a:br>
            <a:r>
              <a:rPr lang="en-US" i="1" dirty="0" smtClean="0"/>
              <a:t>Read: writings by Doug </a:t>
            </a:r>
            <a:r>
              <a:rPr lang="en-US" i="1" dirty="0" err="1" smtClean="0"/>
              <a:t>Engelbart</a:t>
            </a:r>
            <a:endParaRPr lang="en-US" i="1" dirty="0"/>
          </a:p>
        </p:txBody>
      </p:sp>
      <p:sp>
        <p:nvSpPr>
          <p:cNvPr id="15" name="Left-Right Arrow 14"/>
          <p:cNvSpPr/>
          <p:nvPr/>
        </p:nvSpPr>
        <p:spPr>
          <a:xfrm>
            <a:off x="3886200" y="5791200"/>
            <a:ext cx="12192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76200"/>
            <a:ext cx="8961438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Who is this person?</a:t>
            </a:r>
            <a:endParaRPr lang="en-US" cap="none" dirty="0" smtClean="0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88900" y="901700"/>
            <a:ext cx="8961438" cy="5578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 flipV="1">
            <a:off x="749300" y="8613775"/>
            <a:ext cx="241300" cy="12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" name="Content Placeholder 2"/>
          <p:cNvSpPr>
            <a:spLocks/>
          </p:cNvSpPr>
          <p:nvPr/>
        </p:nvSpPr>
        <p:spPr bwMode="auto">
          <a:xfrm>
            <a:off x="177800" y="892175"/>
            <a:ext cx="8966200" cy="1050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tIns="91440"/>
          <a:lstStyle/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1993-1999:  SRI researcher in the AI Center</a:t>
            </a:r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1999-2003:  VP Engineering</a:t>
            </a:r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2003-2008:  Chief Architect, CALO.  Developed several other projects.</a:t>
            </a:r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2008-present:  </a:t>
            </a:r>
            <a:r>
              <a:rPr lang="en-US" sz="2400" dirty="0" smtClean="0"/>
              <a:t>Co-founder</a:t>
            </a:r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endParaRPr lang="en-US" sz="2400" dirty="0" smtClean="0"/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endParaRPr lang="en-US" sz="2400" dirty="0" smtClean="0"/>
          </a:p>
          <a:p>
            <a:pPr marL="977900" indent="-863600" eaLnBrk="0" hangingPunct="0">
              <a:spcBef>
                <a:spcPct val="200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15" name="Picture 4" descr="siriLogo-480x480.png"/>
          <p:cNvPicPr>
            <a:picLocks noChangeAspect="1"/>
          </p:cNvPicPr>
          <p:nvPr/>
        </p:nvPicPr>
        <p:blipFill>
          <a:blip r:embed="rId2"/>
          <a:srcRect t="16309" b="18460"/>
          <a:stretch>
            <a:fillRect/>
          </a:stretch>
        </p:blipFill>
        <p:spPr bwMode="auto">
          <a:xfrm>
            <a:off x="1295400" y="3733800"/>
            <a:ext cx="2452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906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Virtual Personal Assistant</a:t>
            </a:r>
            <a:endParaRPr lang="en-US" dirty="0"/>
          </a:p>
        </p:txBody>
      </p:sp>
      <p:pic>
        <p:nvPicPr>
          <p:cNvPr id="44034" name="Picture 2" descr="http://www.geneticfinance.com/logo_lar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05200"/>
            <a:ext cx="2971800" cy="17712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34000" y="541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Massive-scale machine learning for financial prediction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0" y="6096000"/>
            <a:ext cx="6096000" cy="381000"/>
            <a:chOff x="1524000" y="6096000"/>
            <a:chExt cx="6096000" cy="381000"/>
          </a:xfrm>
        </p:grpSpPr>
        <p:sp>
          <p:nvSpPr>
            <p:cNvPr id="11" name="Round Single Corner Rectangle 10"/>
            <p:cNvSpPr/>
            <p:nvPr/>
          </p:nvSpPr>
          <p:spPr>
            <a:xfrm>
              <a:off x="1524000" y="6096000"/>
              <a:ext cx="1905000" cy="38100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Knowledge</a:t>
              </a:r>
              <a:endParaRPr lang="en-US" dirty="0"/>
            </a:p>
          </p:txBody>
        </p:sp>
        <p:sp>
          <p:nvSpPr>
            <p:cNvPr id="12" name="Round Single Corner Rectangle 11"/>
            <p:cNvSpPr/>
            <p:nvPr/>
          </p:nvSpPr>
          <p:spPr>
            <a:xfrm>
              <a:off x="6172200" y="6096000"/>
              <a:ext cx="1447800" cy="38100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Statistical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lvl="0" rtl="0" eaLnBrk="1" latinLnBrk="0" hangingPunct="1"/>
            <a:r>
              <a: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AI: What are we trying to achieve?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6646863" cy="49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43200" y="6400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Apple’s Knowledge Navigator (1987)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Interaction with the Assistant</a:t>
            </a:r>
          </a:p>
        </p:txBody>
      </p:sp>
      <p:sp>
        <p:nvSpPr>
          <p:cNvPr id="44035" name="Content Placeholder 24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  <a:ea typeface="ＭＳ Ｐゴシック" pitchFamily="-65" charset="-128"/>
              </a:rPr>
              <a:t>Touch screens </a:t>
            </a:r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and cinematic animation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  <a:ea typeface="ＭＳ Ｐゴシック" pitchFamily="-65" charset="-128"/>
              </a:rPr>
              <a:t>Global network </a:t>
            </a:r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for info and collaboration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Awareness of </a:t>
            </a:r>
            <a:r>
              <a:rPr lang="en-US" smtClean="0">
                <a:solidFill>
                  <a:srgbClr val="FFC000"/>
                </a:solidFill>
                <a:ea typeface="ＭＳ Ｐゴシック" pitchFamily="-65" charset="-128"/>
              </a:rPr>
              <a:t>temporal </a:t>
            </a:r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and </a:t>
            </a:r>
            <a:r>
              <a:rPr lang="en-US" smtClean="0">
                <a:solidFill>
                  <a:srgbClr val="FFC000"/>
                </a:solidFill>
                <a:ea typeface="ＭＳ Ｐゴシック" pitchFamily="-65" charset="-128"/>
              </a:rPr>
              <a:t>social context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  <a:ea typeface="ＭＳ Ｐゴシック" pitchFamily="-65" charset="-128"/>
              </a:rPr>
              <a:t>Continuous Speech</a:t>
            </a:r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 in and out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  <a:ea typeface="ＭＳ Ｐゴシック" pitchFamily="-65" charset="-128"/>
              </a:rPr>
              <a:t>Conversational Interface</a:t>
            </a:r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 - assistant talks back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  <a:ea typeface="ＭＳ Ｐゴシック" pitchFamily="-65" charset="-128"/>
              </a:rPr>
              <a:t>Delegation of tasks </a:t>
            </a:r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to the assistant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ea typeface="ＭＳ Ｐゴシック" pitchFamily="-65" charset="-128"/>
              </a:rPr>
              <a:t>Assistant use of </a:t>
            </a:r>
            <a:r>
              <a:rPr lang="en-US" smtClean="0">
                <a:solidFill>
                  <a:srgbClr val="FFC000"/>
                </a:solidFill>
                <a:ea typeface="ＭＳ Ｐゴシック" pitchFamily="-65" charset="-128"/>
              </a:rPr>
              <a:t>personal data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438400"/>
            <a:ext cx="7239000" cy="1371600"/>
          </a:xfrm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eaLnBrk="1" hangingPunct="1">
              <a:buFont typeface="Wingdings" pitchFamily="-65" charset="2"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Is the Knowledge Navigator vision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possible today?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-65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28361</TotalTime>
  <Words>1179</Words>
  <Application>Microsoft Office PowerPoint</Application>
  <PresentationFormat>On-screen Show (4:3)</PresentationFormat>
  <Paragraphs>266</Paragraphs>
  <Slides>35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Future Of AI  What’s Possible, What’s Not,  How Do We Get There?</vt:lpstr>
      <vt:lpstr>The Future of AI</vt:lpstr>
      <vt:lpstr>Who is this person?</vt:lpstr>
      <vt:lpstr>Who is this person?</vt:lpstr>
      <vt:lpstr>Who is this person?</vt:lpstr>
      <vt:lpstr>Who is this person?</vt:lpstr>
      <vt:lpstr>AI: What are we trying to achieve?</vt:lpstr>
      <vt:lpstr>Interaction with the Assistant</vt:lpstr>
      <vt:lpstr>Slide 9</vt:lpstr>
      <vt:lpstr>Slide 10</vt:lpstr>
      <vt:lpstr>How Close are we Today?</vt:lpstr>
      <vt:lpstr>Slide 12</vt:lpstr>
      <vt:lpstr>Slide 13</vt:lpstr>
      <vt:lpstr>Why is it hard?</vt:lpstr>
      <vt:lpstr>Why is it hard?</vt:lpstr>
      <vt:lpstr>What approaches are there?</vt:lpstr>
      <vt:lpstr>What works well?</vt:lpstr>
      <vt:lpstr>What doesn’t?</vt:lpstr>
      <vt:lpstr>We need a breakthrough!  How do we get one?</vt:lpstr>
      <vt:lpstr>State of the Art: CALO</vt:lpstr>
      <vt:lpstr>CALO Research Leaders</vt:lpstr>
      <vt:lpstr>Two CALO Highlights</vt:lpstr>
      <vt:lpstr>State of the Art: Commercial</vt:lpstr>
      <vt:lpstr>Slide 24</vt:lpstr>
      <vt:lpstr>Slide 25</vt:lpstr>
      <vt:lpstr>Slide 26</vt:lpstr>
      <vt:lpstr>Slide 27</vt:lpstr>
      <vt:lpstr>Slide 28</vt:lpstr>
      <vt:lpstr>Slide 29</vt:lpstr>
      <vt:lpstr>What are our best hopes of success?</vt:lpstr>
      <vt:lpstr>What holds us back?</vt:lpstr>
      <vt:lpstr>AI in the future: 5 Years…</vt:lpstr>
      <vt:lpstr>AI in the future: 15 Years…</vt:lpstr>
      <vt:lpstr>AI in the future: 25 Years…</vt:lpstr>
      <vt:lpstr>Adam Cheyer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73</cp:revision>
  <dcterms:created xsi:type="dcterms:W3CDTF">2008-05-06T04:37:56Z</dcterms:created>
  <dcterms:modified xsi:type="dcterms:W3CDTF">2009-07-27T16:03:35Z</dcterms:modified>
</cp:coreProperties>
</file>